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715000" cx="9144000"/>
  <p:notesSz cx="6797675" cy="992662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A4A3A4"/>
          </p15:clr>
        </p15:guide>
        <p15:guide id="2" orient="horz" pos="2027">
          <p15:clr>
            <a:srgbClr val="A4A3A4"/>
          </p15:clr>
        </p15:guide>
        <p15:guide id="3" orient="horz" pos="1392">
          <p15:clr>
            <a:srgbClr val="A4A3A4"/>
          </p15:clr>
        </p15:guide>
      </p15:sldGuideLst>
    </p:ext>
    <p:ext uri="GoogleSlidesCustomDataVersion2">
      <go:slidesCustomData xmlns:go="http://customooxmlschemas.google.com/" r:id="rId58" roundtripDataSignature="AMtx7mj9BxopX5qryyVth0w2UICp6EM+o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A99ECCF-0375-47C2-B247-BE22C7933158}">
  <a:tblStyle styleId="{8A99ECCF-0375-47C2-B247-BE22C7933158}"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 pos="2027" orient="horz"/>
        <p:guide pos="139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14" Type="http://schemas.openxmlformats.org/officeDocument/2006/relationships/slide" Target="slides/slide8.xml"/><Relationship Id="rId58" Type="http://customschemas.google.com/relationships/presentationmetadata" Target="meta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png>
</file>

<file path=ppt/media/image19.jpg>
</file>

<file path=ppt/media/image2.png>
</file>

<file path=ppt/media/image20.png>
</file>

<file path=ppt/media/image21.jpg>
</file>

<file path=ppt/media/image22.png>
</file>

<file path=ppt/media/image23.png>
</file>

<file path=ppt/media/image24.png>
</file>

<file path=ppt/media/image25.jpg>
</file>

<file path=ppt/media/image26.png>
</file>

<file path=ppt/media/image27.png>
</file>

<file path=ppt/media/image28.png>
</file>

<file path=ppt/media/image29.jpg>
</file>

<file path=ppt/media/image3.png>
</file>

<file path=ppt/media/image30.png>
</file>

<file path=ppt/media/image31.jpg>
</file>

<file path=ppt/media/image32.png>
</file>

<file path=ppt/media/image34.png>
</file>

<file path=ppt/media/image35.png>
</file>

<file path=ppt/media/image36.png>
</file>

<file path=ppt/media/image37.jpg>
</file>

<file path=ppt/media/image38.png>
</file>

<file path=ppt/media/image39.jpg>
</file>

<file path=ppt/media/image4.png>
</file>

<file path=ppt/media/image40.jpg>
</file>

<file path=ppt/media/image41.png>
</file>

<file path=ppt/media/image45.jpg>
</file>

<file path=ppt/media/image46.jpg>
</file>

<file path=ppt/media/image47.png>
</file>

<file path=ppt/media/image48.png>
</file>

<file path=ppt/media/image49.jpg>
</file>

<file path=ppt/media/image5.png>
</file>

<file path=ppt/media/image50.jpg>
</file>

<file path=ppt/media/image51.png>
</file>

<file path=ppt/media/image52.png>
</file>

<file path=ppt/media/image53.jpg>
</file>

<file path=ppt/media/image54.png>
</file>

<file path=ppt/media/image55.png>
</file>

<file path=ppt/media/image56.jpg>
</file>

<file path=ppt/media/image57.png>
</file>

<file path=ppt/media/image59.jpg>
</file>

<file path=ppt/media/image6.png>
</file>

<file path=ppt/media/image60.png>
</file>

<file path=ppt/media/image61.png>
</file>

<file path=ppt/media/image62.png>
</file>

<file path=ppt/media/image63.png>
</file>

<file path=ppt/media/image64.jpg>
</file>

<file path=ppt/media/image66.png>
</file>

<file path=ppt/media/image67.png>
</file>

<file path=ppt/media/image68.jp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1"/>
            <a:ext cx="2945659" cy="498056"/>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50443" y="1"/>
            <a:ext cx="2945659" cy="498056"/>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428584"/>
            <a:ext cx="2945659" cy="498055"/>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 name="Shape 18"/>
        <p:cNvGrpSpPr/>
        <p:nvPr/>
      </p:nvGrpSpPr>
      <p:grpSpPr>
        <a:xfrm>
          <a:off x="0" y="0"/>
          <a:ext cx="0" cy="0"/>
          <a:chOff x="0" y="0"/>
          <a:chExt cx="0" cy="0"/>
        </a:xfrm>
      </p:grpSpPr>
      <p:sp>
        <p:nvSpPr>
          <p:cNvPr id="19" name="Google Shape;19;p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 name="Google Shape;20;p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21" name="Google Shape;21;p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p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131" name="Google Shape;131;p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1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140" name="Google Shape;140;p1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 name="Google Shape;147;p1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148" name="Google Shape;148;p1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p1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56" name="Google Shape;156;p1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p1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74" name="Google Shape;174;p1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1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94" name="Google Shape;194;p1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p1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900">
              <a:latin typeface="Arial"/>
              <a:ea typeface="Arial"/>
              <a:cs typeface="Arial"/>
              <a:sym typeface="Arial"/>
            </a:endParaRPr>
          </a:p>
        </p:txBody>
      </p:sp>
      <p:sp>
        <p:nvSpPr>
          <p:cNvPr id="213" name="Google Shape;213;p1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1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900">
              <a:latin typeface="Arial"/>
              <a:ea typeface="Arial"/>
              <a:cs typeface="Arial"/>
              <a:sym typeface="Arial"/>
            </a:endParaRPr>
          </a:p>
        </p:txBody>
      </p:sp>
      <p:sp>
        <p:nvSpPr>
          <p:cNvPr id="232" name="Google Shape;232;p1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p1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243" name="Google Shape;243;p1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0" name="Google Shape;250;p1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251" name="Google Shape;251;p1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57: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 name="Google Shape;32;p5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9" name="Google Shape;279;p1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280" name="Google Shape;280;p1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2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p2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295" name="Google Shape;295;p2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p2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07" name="Google Shape;307;p2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8" name="Google Shape;318;p2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19" name="Google Shape;319;p2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2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6" name="Google Shape;326;p2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27" name="Google Shape;327;p2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2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7" name="Google Shape;337;p2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38" name="Google Shape;338;p2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2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7" name="Google Shape;347;p2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48" name="Google Shape;348;p2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2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7" name="Google Shape;357;p2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58" name="Google Shape;358;p2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2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7" name="Google Shape;367;p2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68" name="Google Shape;368;p2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2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6" name="Google Shape;376;p2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77" name="Google Shape;377;p2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p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 name="Google Shape;42;p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43" name="Google Shape;43;p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2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4" name="Google Shape;384;p2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85" name="Google Shape;385;p2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3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2" name="Google Shape;392;p3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393" name="Google Shape;393;p3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3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8" name="Google Shape;418;p3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419" name="Google Shape;419;p3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3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4" name="Google Shape;434;p3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435" name="Google Shape;435;p3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3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2" name="Google Shape;442;p3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43" name="Google Shape;443;p3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3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5" name="Google Shape;455;p3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56" name="Google Shape;456;p3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p3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1" name="Google Shape;471;p3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72" name="Google Shape;472;p3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3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6" name="Google Shape;486;p3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487" name="Google Shape;487;p3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p3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4" name="Google Shape;494;p3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495" name="Google Shape;495;p3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p3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6" name="Google Shape;506;p3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507" name="Google Shape;507;p3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 name="Google Shape;55;p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56" name="Google Shape;56;p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p3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5" name="Google Shape;515;p3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516" name="Google Shape;516;p3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4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2" name="Google Shape;522;p4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523" name="Google Shape;523;p4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4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9" name="Google Shape;529;p4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530" name="Google Shape;530;p4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p4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7" name="Google Shape;537;p4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ES">
                <a:latin typeface="Arial"/>
                <a:ea typeface="Arial"/>
                <a:cs typeface="Arial"/>
                <a:sym typeface="Arial"/>
              </a:rPr>
              <a:t>Fuente: https://amcham.org.pe/news/ecosistema-de-startups-peruanas-se-consolida/</a:t>
            </a:r>
            <a:endParaRPr/>
          </a:p>
          <a:p>
            <a:pPr indent="0" lvl="0" marL="0" rtl="0" algn="l">
              <a:lnSpc>
                <a:spcPct val="100000"/>
              </a:lnSpc>
              <a:spcBef>
                <a:spcPts val="0"/>
              </a:spcBef>
              <a:spcAft>
                <a:spcPts val="0"/>
              </a:spcAft>
              <a:buSzPts val="1400"/>
              <a:buNone/>
            </a:pPr>
            <a:r>
              <a:rPr b="0" i="0" lang="es-ES" sz="1200">
                <a:solidFill>
                  <a:schemeClr val="dk1"/>
                </a:solidFill>
                <a:latin typeface="Calibri"/>
                <a:ea typeface="Calibri"/>
                <a:cs typeface="Calibri"/>
                <a:sym typeface="Calibri"/>
              </a:rPr>
              <a:t>Las inversiones en</a:t>
            </a:r>
            <a:r>
              <a:rPr b="0" i="1" lang="es-ES" sz="1200">
                <a:solidFill>
                  <a:schemeClr val="dk1"/>
                </a:solidFill>
                <a:latin typeface="Calibri"/>
                <a:ea typeface="Calibri"/>
                <a:cs typeface="Calibri"/>
                <a:sym typeface="Calibri"/>
              </a:rPr>
              <a:t> startups</a:t>
            </a:r>
            <a:r>
              <a:rPr b="0" i="0" lang="es-ES" sz="1200">
                <a:solidFill>
                  <a:schemeClr val="dk1"/>
                </a:solidFill>
                <a:latin typeface="Calibri"/>
                <a:ea typeface="Calibri"/>
                <a:cs typeface="Calibri"/>
                <a:sym typeface="Calibri"/>
              </a:rPr>
              <a:t> peruanas siguen creciendo pese al contexto global adverso, que genera desincentivos en la inversión de activos de alto riesgo como este tipo de empresas. Así, en el primer semestre del 2022, la inversión en </a:t>
            </a:r>
            <a:r>
              <a:rPr b="0" i="1" lang="es-ES" sz="1200">
                <a:solidFill>
                  <a:schemeClr val="dk1"/>
                </a:solidFill>
                <a:latin typeface="Calibri"/>
                <a:ea typeface="Calibri"/>
                <a:cs typeface="Calibri"/>
                <a:sym typeface="Calibri"/>
              </a:rPr>
              <a:t>startups</a:t>
            </a:r>
            <a:r>
              <a:rPr b="0" i="0" lang="es-ES" sz="1200">
                <a:solidFill>
                  <a:schemeClr val="dk1"/>
                </a:solidFill>
                <a:latin typeface="Calibri"/>
                <a:ea typeface="Calibri"/>
                <a:cs typeface="Calibri"/>
                <a:sym typeface="Calibri"/>
              </a:rPr>
              <a:t> llegó a los</a:t>
            </a:r>
            <a:r>
              <a:rPr b="1" i="0" lang="es-ES" sz="1200">
                <a:solidFill>
                  <a:schemeClr val="dk1"/>
                </a:solidFill>
                <a:latin typeface="Calibri"/>
                <a:ea typeface="Calibri"/>
                <a:cs typeface="Calibri"/>
                <a:sym typeface="Calibri"/>
              </a:rPr>
              <a:t> US$45.5 millones</a:t>
            </a:r>
            <a:r>
              <a:rPr b="0" i="0" lang="es-ES" sz="1200">
                <a:solidFill>
                  <a:schemeClr val="dk1"/>
                </a:solidFill>
                <a:latin typeface="Calibri"/>
                <a:ea typeface="Calibri"/>
                <a:cs typeface="Calibri"/>
                <a:sym typeface="Calibri"/>
              </a:rPr>
              <a:t>, cifra </a:t>
            </a:r>
            <a:r>
              <a:rPr b="1" i="0" lang="es-ES" sz="1200">
                <a:solidFill>
                  <a:schemeClr val="dk1"/>
                </a:solidFill>
                <a:latin typeface="Calibri"/>
                <a:ea typeface="Calibri"/>
                <a:cs typeface="Calibri"/>
                <a:sym typeface="Calibri"/>
              </a:rPr>
              <a:t>153% superior a lo registrado en el mismo periodo del año pasado</a:t>
            </a:r>
            <a:r>
              <a:rPr b="0" i="0" lang="es-ES" sz="1200">
                <a:solidFill>
                  <a:schemeClr val="dk1"/>
                </a:solidFill>
                <a:latin typeface="Calibri"/>
                <a:ea typeface="Calibri"/>
                <a:cs typeface="Calibri"/>
                <a:sym typeface="Calibri"/>
              </a:rPr>
              <a:t> según un reporte de la </a:t>
            </a:r>
            <a:r>
              <a:rPr b="1" i="0" lang="es-ES" sz="1200">
                <a:solidFill>
                  <a:schemeClr val="dk1"/>
                </a:solidFill>
                <a:latin typeface="Calibri"/>
                <a:ea typeface="Calibri"/>
                <a:cs typeface="Calibri"/>
                <a:sym typeface="Calibri"/>
              </a:rPr>
              <a:t>Asociación Peruana de Capital Semilla y Emprendedor (Pecap)</a:t>
            </a:r>
            <a:r>
              <a:rPr b="0" i="0" lang="es-ES" sz="1200">
                <a:solidFill>
                  <a:schemeClr val="dk1"/>
                </a:solidFill>
                <a:latin typeface="Calibri"/>
                <a:ea typeface="Calibri"/>
                <a:cs typeface="Calibri"/>
                <a:sym typeface="Calibri"/>
              </a:rPr>
              <a:t>.</a:t>
            </a:r>
            <a:endParaRPr>
              <a:latin typeface="Arial"/>
              <a:ea typeface="Arial"/>
              <a:cs typeface="Arial"/>
              <a:sym typeface="Arial"/>
            </a:endParaRPr>
          </a:p>
        </p:txBody>
      </p:sp>
      <p:sp>
        <p:nvSpPr>
          <p:cNvPr id="538" name="Google Shape;538;p4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p4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5" name="Google Shape;545;p4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546" name="Google Shape;546;p4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p4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8" name="Google Shape;568;p4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Arial"/>
              <a:buNone/>
            </a:pPr>
            <a:r>
              <a:rPr lang="es-ES">
                <a:latin typeface="Arial"/>
                <a:ea typeface="Arial"/>
                <a:cs typeface="Arial"/>
                <a:sym typeface="Arial"/>
              </a:rPr>
              <a:t>Fuente: https://elcomercio.pe/respuestas/trends/las-13-startups-peruanas-que-debes-seguir-este-2024-tdpe-noticia/</a:t>
            </a:r>
            <a:endParaRPr/>
          </a:p>
          <a:p>
            <a:pPr indent="0" lvl="0" marL="0" rtl="0" algn="l">
              <a:lnSpc>
                <a:spcPct val="100000"/>
              </a:lnSpc>
              <a:spcBef>
                <a:spcPts val="0"/>
              </a:spcBef>
              <a:spcAft>
                <a:spcPts val="0"/>
              </a:spcAft>
              <a:buClr>
                <a:schemeClr val="dk1"/>
              </a:buClr>
              <a:buSzPts val="1200"/>
              <a:buFont typeface="Arial"/>
              <a:buNone/>
            </a:pPr>
            <a:r>
              <a:rPr lang="es-ES">
                <a:latin typeface="Arial"/>
                <a:ea typeface="Arial"/>
                <a:cs typeface="Arial"/>
                <a:sym typeface="Arial"/>
              </a:rPr>
              <a:t>Éstas startups peruanas </a:t>
            </a:r>
            <a:r>
              <a:rPr b="0" i="0" lang="es-ES" sz="1200">
                <a:solidFill>
                  <a:schemeClr val="dk1"/>
                </a:solidFill>
                <a:latin typeface="Calibri"/>
                <a:ea typeface="Calibri"/>
                <a:cs typeface="Calibri"/>
                <a:sym typeface="Calibri"/>
              </a:rPr>
              <a:t>reflejan la capacidad de innovación y adaptabilidad del ecosistema emprendedor peruano, y han sido seleccionadas por su presencia en los medios de comunicación, tanto digitales como impresos, junto con la tasa de interacción y el impacto de las noticias que han publicado en los últimos meses, centrándose principalmente en sus planes de negocio y expansión.</a:t>
            </a:r>
            <a:endParaRPr>
              <a:latin typeface="Arial"/>
              <a:ea typeface="Arial"/>
              <a:cs typeface="Arial"/>
              <a:sym typeface="Arial"/>
            </a:endParaRPr>
          </a:p>
        </p:txBody>
      </p:sp>
      <p:sp>
        <p:nvSpPr>
          <p:cNvPr id="569" name="Google Shape;569;p4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p58: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6" name="Google Shape;576;p5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p4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5" name="Google Shape;585;p4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152400" lvl="0" marL="228600" rtl="0" algn="l">
              <a:lnSpc>
                <a:spcPct val="100000"/>
              </a:lnSpc>
              <a:spcBef>
                <a:spcPts val="0"/>
              </a:spcBef>
              <a:spcAft>
                <a:spcPts val="0"/>
              </a:spcAft>
              <a:buClr>
                <a:schemeClr val="dk1"/>
              </a:buClr>
              <a:buSzPts val="1200"/>
              <a:buFont typeface="Calibri"/>
              <a:buNone/>
            </a:pPr>
            <a:r>
              <a:t/>
            </a:r>
            <a:endParaRPr b="0" sz="1200">
              <a:latin typeface="Arial"/>
              <a:ea typeface="Arial"/>
              <a:cs typeface="Arial"/>
              <a:sym typeface="Arial"/>
            </a:endParaRPr>
          </a:p>
        </p:txBody>
      </p:sp>
      <p:sp>
        <p:nvSpPr>
          <p:cNvPr id="586" name="Google Shape;586;p4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p59: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8" name="Google Shape;598;p5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p4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6" name="Google Shape;606;p4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3" marL="0" marR="0" rtl="0" algn="l">
              <a:lnSpc>
                <a:spcPct val="100000"/>
              </a:lnSpc>
              <a:spcBef>
                <a:spcPts val="0"/>
              </a:spcBef>
              <a:spcAft>
                <a:spcPts val="0"/>
              </a:spcAft>
              <a:buClr>
                <a:schemeClr val="dk1"/>
              </a:buClr>
              <a:buSzPts val="1200"/>
              <a:buFont typeface="Arial"/>
              <a:buNone/>
            </a:pPr>
            <a:r>
              <a:rPr lang="es-ES" sz="1200">
                <a:solidFill>
                  <a:schemeClr val="dk1"/>
                </a:solidFill>
                <a:latin typeface="Arial"/>
                <a:ea typeface="Arial"/>
                <a:cs typeface="Arial"/>
                <a:sym typeface="Arial"/>
              </a:rPr>
              <a:t> </a:t>
            </a:r>
            <a:endParaRPr/>
          </a:p>
          <a:p>
            <a:pPr indent="0" lvl="0" marL="0" rtl="0" algn="l">
              <a:lnSpc>
                <a:spcPct val="100000"/>
              </a:lnSpc>
              <a:spcBef>
                <a:spcPts val="0"/>
              </a:spcBef>
              <a:spcAft>
                <a:spcPts val="0"/>
              </a:spcAft>
              <a:buSzPts val="1400"/>
              <a:buNone/>
            </a:pPr>
            <a:r>
              <a:t/>
            </a:r>
            <a:endParaRPr sz="1200">
              <a:latin typeface="Arial"/>
              <a:ea typeface="Arial"/>
              <a:cs typeface="Arial"/>
              <a:sym typeface="Arial"/>
            </a:endParaRPr>
          </a:p>
        </p:txBody>
      </p:sp>
      <p:sp>
        <p:nvSpPr>
          <p:cNvPr id="607" name="Google Shape;607;p4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 name="Google Shape;63;p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60: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0" name="Google Shape;620;p6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p61: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1" name="Google Shape;631;p6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p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91" name="Google Shape;91;p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 name="Google Shape;99;p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00" name="Google Shape;100;p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 name="Google Shape;109;p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10" name="Google Shape;110;p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p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123" name="Google Shape;123;p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3" name="Shape 1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4" name="Shape 1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5" name="Shape 1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16" name="Shape 1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17" name="Shape 1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7"/>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0" i="0" lang="es-ES" sz="600" u="none" cap="none" strike="noStrike">
                <a:solidFill>
                  <a:srgbClr val="7F7F7F"/>
                </a:solidFill>
                <a:latin typeface="Arial"/>
                <a:ea typeface="Arial"/>
                <a:cs typeface="Arial"/>
                <a:sym typeface="Arial"/>
              </a:rPr>
              <a:t>© ISIL. Todos los derechos reservados</a:t>
            </a:r>
            <a:endParaRPr/>
          </a:p>
        </p:txBody>
      </p:sp>
      <p:sp>
        <p:nvSpPr>
          <p:cNvPr id="11" name="Google Shape;11;p47"/>
          <p:cNvSpPr txBox="1"/>
          <p:nvPr/>
        </p:nvSpPr>
        <p:spPr>
          <a:xfrm>
            <a:off x="876300" y="5343295"/>
            <a:ext cx="2236510"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ES" sz="800" u="none" cap="none" strike="noStrike">
                <a:solidFill>
                  <a:srgbClr val="7F7F7F"/>
                </a:solidFill>
                <a:latin typeface="Calibri"/>
                <a:ea typeface="Calibri"/>
                <a:cs typeface="Calibri"/>
                <a:sym typeface="Calibri"/>
              </a:rPr>
              <a:t>MODELOS DE NEGOCIOS Y STARTUPS  •  TEMA 01</a:t>
            </a:r>
            <a:endParaRPr b="0" i="0" sz="800" u="none" cap="none" strike="noStrike">
              <a:solidFill>
                <a:srgbClr val="7F7F7F"/>
              </a:solidFill>
              <a:latin typeface="Calibri"/>
              <a:ea typeface="Calibri"/>
              <a:cs typeface="Calibri"/>
              <a:sym typeface="Calibri"/>
            </a:endParaRPr>
          </a:p>
        </p:txBody>
      </p:sp>
      <p:pic>
        <p:nvPicPr>
          <p:cNvPr id="12" name="Google Shape;12;p47"/>
          <p:cNvPicPr preferRelativeResize="0"/>
          <p:nvPr/>
        </p:nvPicPr>
        <p:blipFill rotWithShape="1">
          <a:blip r:embed="rId1">
            <a:alphaModFix amt="20000"/>
          </a:blip>
          <a:srcRect b="0" l="0" r="0" t="0"/>
          <a:stretch/>
        </p:blipFill>
        <p:spPr>
          <a:xfrm>
            <a:off x="506316" y="5349405"/>
            <a:ext cx="369984" cy="2068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F26B43"/>
          </p15:clr>
        </p15:guide>
        <p15:guide id="2" orient="horz" pos="1800">
          <p15:clr>
            <a:srgbClr val="F26B43"/>
          </p15:clr>
        </p15:guide>
        <p15:guide id="3" pos="2767">
          <p15:clr>
            <a:srgbClr val="F26B43"/>
          </p15:clr>
        </p15:guide>
        <p15:guide id="4" pos="2993">
          <p15:clr>
            <a:srgbClr val="F26B43"/>
          </p15:clr>
        </p15:guide>
        <p15:guide id="5" pos="5465">
          <p15:clr>
            <a:srgbClr val="F26B43"/>
          </p15:clr>
        </p15:guide>
        <p15:guide id="6" pos="431">
          <p15:clr>
            <a:srgbClr val="F26B43"/>
          </p15:clr>
        </p15:guide>
        <p15:guide id="7" pos="317">
          <p15:clr>
            <a:srgbClr val="F26B43"/>
          </p15:clr>
        </p15:guide>
        <p15:guide id="8" orient="horz" pos="575">
          <p15:clr>
            <a:srgbClr val="F26B43"/>
          </p15:clr>
        </p15:guide>
        <p15:guide id="9" orient="horz" pos="303">
          <p15:clr>
            <a:srgbClr val="F26B43"/>
          </p15:clr>
        </p15:guide>
        <p15:guide id="10" orient="horz" pos="329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8.jpg"/><Relationship Id="rId4" Type="http://schemas.openxmlformats.org/officeDocument/2006/relationships/image" Target="../media/image22.png"/><Relationship Id="rId5"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4.jpg"/><Relationship Id="rId4" Type="http://schemas.openxmlformats.org/officeDocument/2006/relationships/image" Target="../media/image13.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5.jpg"/><Relationship Id="rId8" Type="http://schemas.openxmlformats.org/officeDocument/2006/relationships/image" Target="../media/image7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9.jpg"/><Relationship Id="rId4" Type="http://schemas.openxmlformats.org/officeDocument/2006/relationships/image" Target="../media/image18.png"/><Relationship Id="rId5" Type="http://schemas.openxmlformats.org/officeDocument/2006/relationships/image" Target="../media/image31.jpg"/><Relationship Id="rId6" Type="http://schemas.openxmlformats.org/officeDocument/2006/relationships/image" Target="../media/image32.png"/><Relationship Id="rId7" Type="http://schemas.openxmlformats.org/officeDocument/2006/relationships/image" Target="../media/image7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1.jpg"/><Relationship Id="rId4" Type="http://schemas.openxmlformats.org/officeDocument/2006/relationships/image" Target="../media/image27.png"/><Relationship Id="rId5" Type="http://schemas.openxmlformats.org/officeDocument/2006/relationships/image" Target="../media/image40.jpg"/><Relationship Id="rId6" Type="http://schemas.openxmlformats.org/officeDocument/2006/relationships/image" Target="../media/image26.png"/><Relationship Id="rId7" Type="http://schemas.openxmlformats.org/officeDocument/2006/relationships/image" Target="../media/image4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29.jpg"/><Relationship Id="rId4" Type="http://schemas.openxmlformats.org/officeDocument/2006/relationships/image" Target="../media/image3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34.png"/><Relationship Id="rId4" Type="http://schemas.openxmlformats.org/officeDocument/2006/relationships/image" Target="../media/image30.png"/><Relationship Id="rId9" Type="http://schemas.openxmlformats.org/officeDocument/2006/relationships/image" Target="../media/image45.jpg"/><Relationship Id="rId5" Type="http://schemas.openxmlformats.org/officeDocument/2006/relationships/image" Target="../media/image39.jpg"/><Relationship Id="rId6" Type="http://schemas.openxmlformats.org/officeDocument/2006/relationships/image" Target="../media/image37.jpg"/><Relationship Id="rId7" Type="http://schemas.openxmlformats.org/officeDocument/2006/relationships/image" Target="../media/image72.png"/><Relationship Id="rId8" Type="http://schemas.openxmlformats.org/officeDocument/2006/relationships/image" Target="../media/image4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0.png"/><Relationship Id="rId5"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35.png"/><Relationship Id="rId4" Type="http://schemas.openxmlformats.org/officeDocument/2006/relationships/image" Target="../media/image46.jpg"/><Relationship Id="rId5" Type="http://schemas.openxmlformats.org/officeDocument/2006/relationships/image" Target="../media/image4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9.jpg"/><Relationship Id="rId4" Type="http://schemas.openxmlformats.org/officeDocument/2006/relationships/image" Target="../media/image5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47.png"/><Relationship Id="rId4" Type="http://schemas.openxmlformats.org/officeDocument/2006/relationships/image" Target="../media/image4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6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8.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50.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16.jpg"/><Relationship Id="rId4" Type="http://schemas.openxmlformats.org/officeDocument/2006/relationships/image" Target="../media/image20.png"/><Relationship Id="rId5" Type="http://schemas.openxmlformats.org/officeDocument/2006/relationships/image" Target="../media/image6.png"/><Relationship Id="rId6" Type="http://schemas.openxmlformats.org/officeDocument/2006/relationships/image" Target="../media/image5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59.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59.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73.png"/><Relationship Id="rId4" Type="http://schemas.openxmlformats.org/officeDocument/2006/relationships/image" Target="../media/image71.png"/><Relationship Id="rId5" Type="http://schemas.openxmlformats.org/officeDocument/2006/relationships/image" Target="../media/image56.jpg"/><Relationship Id="rId6" Type="http://schemas.openxmlformats.org/officeDocument/2006/relationships/image" Target="../media/image5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64.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51.png"/><Relationship Id="rId4" Type="http://schemas.openxmlformats.org/officeDocument/2006/relationships/image" Target="../media/image5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 Id="rId3" Type="http://schemas.openxmlformats.org/officeDocument/2006/relationships/image" Target="../media/image53.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5.png"/><Relationship Id="rId4" Type="http://schemas.openxmlformats.org/officeDocument/2006/relationships/image" Target="../media/image6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60.png"/><Relationship Id="rId4" Type="http://schemas.openxmlformats.org/officeDocument/2006/relationships/image" Target="../media/image6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5.png"/><Relationship Id="rId4" Type="http://schemas.openxmlformats.org/officeDocument/2006/relationships/image" Target="../media/image6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66.png"/><Relationship Id="rId4" Type="http://schemas.openxmlformats.org/officeDocument/2006/relationships/image" Target="../media/image6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66.png"/><Relationship Id="rId4" Type="http://schemas.openxmlformats.org/officeDocument/2006/relationships/image" Target="../media/image6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6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6.jpg"/><Relationship Id="rId4" Type="http://schemas.openxmlformats.org/officeDocument/2006/relationships/image" Target="../media/image20.png"/><Relationship Id="rId5" Type="http://schemas.openxmlformats.org/officeDocument/2006/relationships/image" Target="../media/image6.png"/><Relationship Id="rId6" Type="http://schemas.openxmlformats.org/officeDocument/2006/relationships/image" Target="../media/image7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 name="Shape 22"/>
        <p:cNvGrpSpPr/>
        <p:nvPr/>
      </p:nvGrpSpPr>
      <p:grpSpPr>
        <a:xfrm>
          <a:off x="0" y="0"/>
          <a:ext cx="0" cy="0"/>
          <a:chOff x="0" y="0"/>
          <a:chExt cx="0" cy="0"/>
        </a:xfrm>
      </p:grpSpPr>
      <p:sp>
        <p:nvSpPr>
          <p:cNvPr id="23" name="Google Shape;23;p1"/>
          <p:cNvSpPr/>
          <p:nvPr/>
        </p:nvSpPr>
        <p:spPr>
          <a:xfrm>
            <a:off x="182879" y="5120640"/>
            <a:ext cx="4304965" cy="46201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4" name="Google Shape;24;p1"/>
          <p:cNvSpPr txBox="1"/>
          <p:nvPr/>
        </p:nvSpPr>
        <p:spPr>
          <a:xfrm>
            <a:off x="503238" y="808689"/>
            <a:ext cx="3104743" cy="13849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s-ES" sz="900" u="none" cap="none" strike="noStrike">
                <a:solidFill>
                  <a:srgbClr val="6C6D6C"/>
                </a:solidFill>
                <a:latin typeface="Calibri"/>
                <a:ea typeface="Calibri"/>
                <a:cs typeface="Calibri"/>
                <a:sym typeface="Calibri"/>
              </a:rPr>
              <a:t>MODELOS DE NEGOCIO Y STARTUPS</a:t>
            </a:r>
            <a:endParaRPr/>
          </a:p>
        </p:txBody>
      </p:sp>
      <p:sp>
        <p:nvSpPr>
          <p:cNvPr id="25" name="Google Shape;25;p1"/>
          <p:cNvSpPr/>
          <p:nvPr/>
        </p:nvSpPr>
        <p:spPr>
          <a:xfrm>
            <a:off x="503239" y="2177570"/>
            <a:ext cx="3056852" cy="8863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3200" u="none" cap="none" strike="noStrike">
                <a:solidFill>
                  <a:srgbClr val="000000"/>
                </a:solidFill>
                <a:latin typeface="Arial"/>
                <a:ea typeface="Arial"/>
                <a:cs typeface="Arial"/>
                <a:sym typeface="Arial"/>
              </a:rPr>
              <a:t>MODELOS DE </a:t>
            </a:r>
            <a:r>
              <a:rPr b="1" i="0" lang="es-ES" sz="3200" u="none" cap="none" strike="noStrike">
                <a:solidFill>
                  <a:srgbClr val="000000"/>
                </a:solidFill>
                <a:latin typeface="Arial"/>
                <a:ea typeface="Arial"/>
                <a:cs typeface="Arial"/>
                <a:sym typeface="Arial"/>
              </a:rPr>
              <a:t>NEGOCIO</a:t>
            </a:r>
            <a:endParaRPr/>
          </a:p>
        </p:txBody>
      </p:sp>
      <p:sp>
        <p:nvSpPr>
          <p:cNvPr id="26" name="Google Shape;26;p1"/>
          <p:cNvSpPr/>
          <p:nvPr/>
        </p:nvSpPr>
        <p:spPr>
          <a:xfrm>
            <a:off x="503238" y="3219842"/>
            <a:ext cx="2845526" cy="1528880"/>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B6508F"/>
              </a:buClr>
              <a:buSzPts val="1200"/>
              <a:buFont typeface="Arial"/>
              <a:buChar char="•"/>
            </a:pPr>
            <a:r>
              <a:rPr b="0" i="0" lang="es-ES" sz="1200" u="none" cap="none" strike="noStrike">
                <a:solidFill>
                  <a:srgbClr val="000000"/>
                </a:solidFill>
                <a:latin typeface="Arial"/>
                <a:ea typeface="Arial"/>
                <a:cs typeface="Arial"/>
                <a:sym typeface="Arial"/>
              </a:rPr>
              <a:t>Concepto de modelos de negocio</a:t>
            </a:r>
            <a:endParaRPr b="0" i="0" sz="12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B6508F"/>
              </a:buClr>
              <a:buSzPts val="1200"/>
              <a:buFont typeface="Arial"/>
              <a:buChar char="•"/>
            </a:pPr>
            <a:r>
              <a:rPr b="0" i="0" lang="es-ES" sz="1200" u="none" cap="none" strike="noStrike">
                <a:solidFill>
                  <a:srgbClr val="000000"/>
                </a:solidFill>
                <a:latin typeface="Arial"/>
                <a:ea typeface="Arial"/>
                <a:cs typeface="Arial"/>
                <a:sym typeface="Arial"/>
              </a:rPr>
              <a:t>Tipos de modelos de negocio</a:t>
            </a:r>
            <a:endParaRPr b="0" i="0" sz="12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B6508F"/>
              </a:buClr>
              <a:buSzPts val="1200"/>
              <a:buFont typeface="Arial"/>
              <a:buChar char="•"/>
            </a:pPr>
            <a:r>
              <a:rPr b="0" i="0" lang="es-ES" sz="1200" u="none" cap="none" strike="noStrike">
                <a:solidFill>
                  <a:srgbClr val="000000"/>
                </a:solidFill>
                <a:latin typeface="Arial"/>
                <a:ea typeface="Arial"/>
                <a:cs typeface="Arial"/>
                <a:sym typeface="Arial"/>
              </a:rPr>
              <a:t>Características de Startups</a:t>
            </a:r>
            <a:endParaRPr b="0" i="0" sz="12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B6508F"/>
              </a:buClr>
              <a:buSzPts val="1200"/>
              <a:buFont typeface="Arial"/>
              <a:buChar char="•"/>
            </a:pPr>
            <a:r>
              <a:rPr b="0" i="0" lang="es-ES" sz="1200" u="none" cap="none" strike="noStrike">
                <a:solidFill>
                  <a:srgbClr val="000000"/>
                </a:solidFill>
                <a:latin typeface="Arial"/>
                <a:ea typeface="Arial"/>
                <a:cs typeface="Arial"/>
                <a:sym typeface="Arial"/>
              </a:rPr>
              <a:t>Características de un emprendedor</a:t>
            </a:r>
            <a:endParaRPr b="0" i="0" sz="12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B6508F"/>
              </a:buClr>
              <a:buSzPts val="1200"/>
              <a:buFont typeface="Arial"/>
              <a:buChar char="•"/>
            </a:pPr>
            <a:r>
              <a:rPr b="0" i="0" lang="es-ES" sz="1200" u="none" cap="none" strike="noStrike">
                <a:solidFill>
                  <a:srgbClr val="000000"/>
                </a:solidFill>
                <a:latin typeface="Arial"/>
                <a:ea typeface="Arial"/>
                <a:cs typeface="Arial"/>
                <a:sym typeface="Arial"/>
              </a:rPr>
              <a:t>Tipos y niveles de innovación</a:t>
            </a:r>
            <a:endParaRPr b="0" i="0" sz="12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B6508F"/>
              </a:buClr>
              <a:buSzPts val="1200"/>
              <a:buFont typeface="Arial"/>
              <a:buChar char="•"/>
            </a:pPr>
            <a:r>
              <a:rPr b="0" i="0" lang="es-ES" sz="1200" u="none" cap="none" strike="noStrike">
                <a:solidFill>
                  <a:srgbClr val="000000"/>
                </a:solidFill>
                <a:latin typeface="Arial"/>
                <a:ea typeface="Arial"/>
                <a:cs typeface="Arial"/>
                <a:sym typeface="Arial"/>
              </a:rPr>
              <a:t>Oportunidades de negocios</a:t>
            </a:r>
            <a:endParaRPr b="0" i="0" sz="12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B6508F"/>
              </a:buClr>
              <a:buSzPts val="1200"/>
              <a:buFont typeface="Arial"/>
              <a:buChar char="•"/>
            </a:pPr>
            <a:r>
              <a:rPr b="0" i="0" lang="es-ES" sz="1200" u="none" cap="none" strike="noStrike">
                <a:solidFill>
                  <a:srgbClr val="000000"/>
                </a:solidFill>
                <a:latin typeface="Arial"/>
                <a:ea typeface="Arial"/>
                <a:cs typeface="Arial"/>
                <a:sym typeface="Arial"/>
              </a:rPr>
              <a:t>Startups en Perú</a:t>
            </a:r>
            <a:endParaRPr b="0" i="0" sz="1200" u="none" cap="none" strike="noStrike">
              <a:solidFill>
                <a:srgbClr val="000000"/>
              </a:solidFill>
              <a:latin typeface="Arial"/>
              <a:ea typeface="Arial"/>
              <a:cs typeface="Arial"/>
              <a:sym typeface="Arial"/>
            </a:endParaRPr>
          </a:p>
        </p:txBody>
      </p:sp>
      <p:sp>
        <p:nvSpPr>
          <p:cNvPr id="27" name="Google Shape;27;p1"/>
          <p:cNvSpPr txBox="1"/>
          <p:nvPr/>
        </p:nvSpPr>
        <p:spPr>
          <a:xfrm>
            <a:off x="743902" y="1819386"/>
            <a:ext cx="1457648" cy="30777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s-ES" sz="2000" u="none" cap="none" strike="noStrike">
                <a:solidFill>
                  <a:srgbClr val="B6508F"/>
                </a:solidFill>
                <a:latin typeface="Calibri"/>
                <a:ea typeface="Calibri"/>
                <a:cs typeface="Calibri"/>
                <a:sym typeface="Calibri"/>
              </a:rPr>
              <a:t>TEMA 01</a:t>
            </a:r>
            <a:endParaRPr/>
          </a:p>
        </p:txBody>
      </p:sp>
      <p:pic>
        <p:nvPicPr>
          <p:cNvPr id="28" name="Google Shape;28;p1"/>
          <p:cNvPicPr preferRelativeResize="0"/>
          <p:nvPr/>
        </p:nvPicPr>
        <p:blipFill rotWithShape="1">
          <a:blip r:embed="rId3">
            <a:alphaModFix/>
          </a:blip>
          <a:srcRect b="0" l="0" r="0" t="0"/>
          <a:stretch/>
        </p:blipFill>
        <p:spPr>
          <a:xfrm>
            <a:off x="507464" y="1883411"/>
            <a:ext cx="166865" cy="170453"/>
          </a:xfrm>
          <a:prstGeom prst="rect">
            <a:avLst/>
          </a:prstGeom>
          <a:noFill/>
          <a:ln>
            <a:noFill/>
          </a:ln>
        </p:spPr>
      </p:pic>
      <p:pic>
        <p:nvPicPr>
          <p:cNvPr id="29" name="Google Shape;29;p1"/>
          <p:cNvPicPr preferRelativeResize="0"/>
          <p:nvPr/>
        </p:nvPicPr>
        <p:blipFill rotWithShape="1">
          <a:blip r:embed="rId4">
            <a:alphaModFix/>
          </a:blip>
          <a:srcRect b="0" l="0" r="0" t="0"/>
          <a:stretch/>
        </p:blipFill>
        <p:spPr>
          <a:xfrm>
            <a:off x="3752850" y="0"/>
            <a:ext cx="5391150" cy="5715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9"/>
          <p:cNvSpPr/>
          <p:nvPr/>
        </p:nvSpPr>
        <p:spPr>
          <a:xfrm>
            <a:off x="1362632" y="1967367"/>
            <a:ext cx="6521798" cy="1926403"/>
          </a:xfrm>
          <a:prstGeom prst="roundRect">
            <a:avLst>
              <a:gd fmla="val 5987" name="adj"/>
            </a:avLst>
          </a:prstGeom>
          <a:solidFill>
            <a:srgbClr val="00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134" name="Google Shape;134;p9"/>
          <p:cNvPicPr preferRelativeResize="0"/>
          <p:nvPr/>
        </p:nvPicPr>
        <p:blipFill rotWithShape="1">
          <a:blip r:embed="rId3">
            <a:alphaModFix/>
          </a:blip>
          <a:srcRect b="47889" l="30025" r="24147" t="0"/>
          <a:stretch/>
        </p:blipFill>
        <p:spPr>
          <a:xfrm>
            <a:off x="1640542" y="1494886"/>
            <a:ext cx="546847" cy="920717"/>
          </a:xfrm>
          <a:prstGeom prst="rect">
            <a:avLst/>
          </a:prstGeom>
          <a:noFill/>
          <a:ln>
            <a:noFill/>
          </a:ln>
        </p:spPr>
      </p:pic>
      <p:sp>
        <p:nvSpPr>
          <p:cNvPr id="135" name="Google Shape;135;p9"/>
          <p:cNvSpPr txBox="1"/>
          <p:nvPr/>
        </p:nvSpPr>
        <p:spPr>
          <a:xfrm>
            <a:off x="1754368" y="2487681"/>
            <a:ext cx="5811844" cy="110799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Arial"/>
              <a:buNone/>
            </a:pPr>
            <a:r>
              <a:rPr b="0" i="0" lang="es-ES" sz="1800" u="none" cap="none" strike="noStrike">
                <a:solidFill>
                  <a:schemeClr val="lt1"/>
                </a:solidFill>
                <a:latin typeface="Calibri"/>
                <a:ea typeface="Calibri"/>
                <a:cs typeface="Calibri"/>
                <a:sym typeface="Calibri"/>
              </a:rPr>
              <a:t>“Un modelo de negocio es la manera que una empresa o persona crea, entrega y captura valor para el cliente”.</a:t>
            </a:r>
            <a:endParaRPr b="0" i="0" sz="18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3F3F3F"/>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1600"/>
              <a:buFont typeface="Arial"/>
              <a:buNone/>
            </a:pPr>
            <a:r>
              <a:rPr b="1" i="0" lang="es-ES" sz="1600" u="none" cap="none" strike="noStrike">
                <a:solidFill>
                  <a:schemeClr val="lt1"/>
                </a:solidFill>
                <a:latin typeface="Calibri"/>
                <a:ea typeface="Calibri"/>
                <a:cs typeface="Calibri"/>
                <a:sym typeface="Calibri"/>
              </a:rPr>
              <a:t>Alex Osterwalder</a:t>
            </a:r>
            <a:endParaRPr b="1" i="0" sz="1600" u="none" cap="none" strike="noStrike">
              <a:solidFill>
                <a:schemeClr val="lt1"/>
              </a:solidFill>
              <a:latin typeface="Calibri"/>
              <a:ea typeface="Calibri"/>
              <a:cs typeface="Calibri"/>
              <a:sym typeface="Calibri"/>
            </a:endParaRPr>
          </a:p>
        </p:txBody>
      </p:sp>
      <p:sp>
        <p:nvSpPr>
          <p:cNvPr id="136" name="Google Shape;136;p9"/>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CONCEPTO DE MODELOS DE NEGOCIOS</a:t>
            </a:r>
            <a:endParaRPr b="0" i="0" sz="1000" u="none" cap="none" strike="noStrike">
              <a:solidFill>
                <a:srgbClr val="A5A5A5"/>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0"/>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3" name="Google Shape;143;p10"/>
          <p:cNvSpPr txBox="1"/>
          <p:nvPr/>
        </p:nvSpPr>
        <p:spPr>
          <a:xfrm>
            <a:off x="1008063" y="3169972"/>
            <a:ext cx="5993558"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TIPOS DE MODELOS</a:t>
            </a:r>
            <a:br>
              <a:rPr b="1" i="0" lang="es-ES" sz="2800" u="none" cap="none" strike="noStrike">
                <a:solidFill>
                  <a:schemeClr val="lt1"/>
                </a:solidFill>
                <a:latin typeface="Calibri"/>
                <a:ea typeface="Calibri"/>
                <a:cs typeface="Calibri"/>
                <a:sym typeface="Calibri"/>
              </a:rPr>
            </a:br>
            <a:r>
              <a:rPr b="1" i="0" lang="es-ES" sz="2800" u="none" cap="none" strike="noStrike">
                <a:solidFill>
                  <a:schemeClr val="lt1"/>
                </a:solidFill>
                <a:latin typeface="Arial"/>
                <a:ea typeface="Arial"/>
                <a:cs typeface="Arial"/>
                <a:sym typeface="Arial"/>
              </a:rPr>
              <a:t>DE NEGOCIO</a:t>
            </a:r>
            <a:endParaRPr/>
          </a:p>
        </p:txBody>
      </p:sp>
      <p:pic>
        <p:nvPicPr>
          <p:cNvPr id="144" name="Google Shape;144;p10"/>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1"/>
          <p:cNvSpPr txBox="1"/>
          <p:nvPr/>
        </p:nvSpPr>
        <p:spPr>
          <a:xfrm>
            <a:off x="503237" y="912813"/>
            <a:ext cx="3889375" cy="2785378"/>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1" i="0" lang="es-ES" sz="1600" u="none" cap="none" strike="noStrike">
                <a:solidFill>
                  <a:srgbClr val="262626"/>
                </a:solidFill>
                <a:latin typeface="Calibri"/>
                <a:ea typeface="Calibri"/>
                <a:cs typeface="Calibri"/>
                <a:sym typeface="Calibri"/>
              </a:rPr>
              <a:t>¿CUÁNTOS TIPOS DE MODELOS DE NEGOCIO EXISTEN?</a:t>
            </a:r>
            <a:endParaRPr b="0" i="0" sz="1400" u="none" cap="none" strike="noStrike">
              <a:solidFill>
                <a:srgbClr val="000000"/>
              </a:solidFill>
              <a:latin typeface="Arial"/>
              <a:ea typeface="Arial"/>
              <a:cs typeface="Arial"/>
              <a:sym typeface="Arial"/>
            </a:endParaRPr>
          </a:p>
          <a:p>
            <a:pPr indent="-168275" lvl="0" marL="179388" marR="0" rtl="0" algn="l">
              <a:lnSpc>
                <a:spcPct val="100000"/>
              </a:lnSpc>
              <a:spcBef>
                <a:spcPts val="600"/>
              </a:spcBef>
              <a:spcAft>
                <a:spcPts val="0"/>
              </a:spcAft>
              <a:buClr>
                <a:srgbClr val="000000"/>
              </a:buClr>
              <a:buSzPts val="1600"/>
              <a:buFont typeface="Arial"/>
              <a:buChar char="•"/>
            </a:pPr>
            <a:r>
              <a:rPr b="0" i="0" lang="es-ES" sz="1600" u="none" cap="none" strike="noStrike">
                <a:solidFill>
                  <a:srgbClr val="262626"/>
                </a:solidFill>
                <a:latin typeface="Calibri"/>
                <a:ea typeface="Calibri"/>
                <a:cs typeface="Calibri"/>
                <a:sym typeface="Calibri"/>
              </a:rPr>
              <a:t>Existen muchos tipos de modelos de negocios que debido a sus excelentes resultados, han establecido esquemas que pueden ser replicables parcial o totalmente.</a:t>
            </a:r>
            <a:endParaRPr b="0" i="0" sz="1400" u="none" cap="none" strike="noStrike">
              <a:solidFill>
                <a:srgbClr val="000000"/>
              </a:solidFill>
              <a:latin typeface="Arial"/>
              <a:ea typeface="Arial"/>
              <a:cs typeface="Arial"/>
              <a:sym typeface="Arial"/>
            </a:endParaRPr>
          </a:p>
          <a:p>
            <a:pPr indent="-66675" lvl="0" marL="179388" marR="0" rtl="0" algn="l">
              <a:lnSpc>
                <a:spcPct val="100000"/>
              </a:lnSpc>
              <a:spcBef>
                <a:spcPts val="0"/>
              </a:spcBef>
              <a:spcAft>
                <a:spcPts val="0"/>
              </a:spcAft>
              <a:buClr>
                <a:schemeClr val="dk1"/>
              </a:buClr>
              <a:buSzPts val="1600"/>
              <a:buFont typeface="Arial"/>
              <a:buNone/>
            </a:pPr>
            <a:r>
              <a:t/>
            </a:r>
            <a:endParaRPr b="0" i="0" sz="1600" u="none" cap="none" strike="noStrike">
              <a:solidFill>
                <a:srgbClr val="262626"/>
              </a:solidFill>
              <a:latin typeface="Calibri"/>
              <a:ea typeface="Calibri"/>
              <a:cs typeface="Calibri"/>
              <a:sym typeface="Calibri"/>
            </a:endParaRPr>
          </a:p>
          <a:p>
            <a:pPr indent="-168275" lvl="0" marL="179388" marR="0" rtl="0" algn="l">
              <a:lnSpc>
                <a:spcPct val="100000"/>
              </a:lnSpc>
              <a:spcBef>
                <a:spcPts val="0"/>
              </a:spcBef>
              <a:spcAft>
                <a:spcPts val="0"/>
              </a:spcAft>
              <a:buClr>
                <a:srgbClr val="000000"/>
              </a:buClr>
              <a:buSzPts val="1600"/>
              <a:buFont typeface="Arial"/>
              <a:buChar char="•"/>
            </a:pPr>
            <a:r>
              <a:rPr b="0" i="0" lang="es-ES" sz="1600" u="none" cap="none" strike="noStrike">
                <a:solidFill>
                  <a:srgbClr val="262626"/>
                </a:solidFill>
                <a:latin typeface="Calibri"/>
                <a:ea typeface="Calibri"/>
                <a:cs typeface="Calibri"/>
                <a:sym typeface="Calibri"/>
              </a:rPr>
              <a:t>Sin embargo, no son definitivos, y cada quien puede crear nuevos modelos de negocios, para satisfacer e incluso, crear nuevas necesidades de los clientes.</a:t>
            </a:r>
            <a:endParaRPr b="0" i="0" sz="1600" u="none" cap="none" strike="noStrike">
              <a:solidFill>
                <a:srgbClr val="262626"/>
              </a:solidFill>
              <a:latin typeface="Calibri"/>
              <a:ea typeface="Calibri"/>
              <a:cs typeface="Calibri"/>
              <a:sym typeface="Calibri"/>
            </a:endParaRPr>
          </a:p>
        </p:txBody>
      </p:sp>
      <p:sp>
        <p:nvSpPr>
          <p:cNvPr id="151" name="Google Shape;151;p11"/>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TIPOS DE MODELOS DE NEGOCIO</a:t>
            </a:r>
            <a:endParaRPr b="0" i="0" sz="1000" u="none" cap="none" strike="noStrike">
              <a:solidFill>
                <a:srgbClr val="A5A5A5"/>
              </a:solidFill>
              <a:latin typeface="Calibri"/>
              <a:ea typeface="Calibri"/>
              <a:cs typeface="Calibri"/>
              <a:sym typeface="Calibri"/>
            </a:endParaRPr>
          </a:p>
        </p:txBody>
      </p:sp>
      <p:pic>
        <p:nvPicPr>
          <p:cNvPr id="152" name="Google Shape;152;p11"/>
          <p:cNvPicPr preferRelativeResize="0"/>
          <p:nvPr/>
        </p:nvPicPr>
        <p:blipFill rotWithShape="1">
          <a:blip r:embed="rId3">
            <a:alphaModFix/>
          </a:blip>
          <a:srcRect b="0" l="0" r="0" t="0"/>
          <a:stretch/>
        </p:blipFill>
        <p:spPr>
          <a:xfrm>
            <a:off x="4572000" y="869987"/>
            <a:ext cx="4103688" cy="425141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12"/>
          <p:cNvPicPr preferRelativeResize="0"/>
          <p:nvPr/>
        </p:nvPicPr>
        <p:blipFill rotWithShape="1">
          <a:blip r:embed="rId3">
            <a:alphaModFix/>
          </a:blip>
          <a:srcRect b="0" l="0" r="0" t="0"/>
          <a:stretch/>
        </p:blipFill>
        <p:spPr>
          <a:xfrm>
            <a:off x="5926383" y="2501591"/>
            <a:ext cx="1440475" cy="1073604"/>
          </a:xfrm>
          <a:prstGeom prst="rect">
            <a:avLst/>
          </a:prstGeom>
          <a:noFill/>
          <a:ln>
            <a:noFill/>
          </a:ln>
        </p:spPr>
      </p:pic>
      <p:sp>
        <p:nvSpPr>
          <p:cNvPr id="159" name="Google Shape;159;p12"/>
          <p:cNvSpPr/>
          <p:nvPr/>
        </p:nvSpPr>
        <p:spPr>
          <a:xfrm>
            <a:off x="482134" y="923747"/>
            <a:ext cx="5226307" cy="246221"/>
          </a:xfrm>
          <a:prstGeom prst="rect">
            <a:avLst/>
          </a:prstGeom>
          <a:noFill/>
          <a:ln>
            <a:noFill/>
          </a:ln>
        </p:spPr>
        <p:txBody>
          <a:bodyPr anchorCtr="0" anchor="t" bIns="0" lIns="0" spcFirstLastPara="1" rIns="0" wrap="square" tIns="0">
            <a:spAutoFit/>
          </a:bodyPr>
          <a:lstStyle/>
          <a:p>
            <a:pPr indent="0" lvl="0" marL="11725" marR="0" rtl="0" algn="just">
              <a:lnSpc>
                <a:spcPct val="100000"/>
              </a:lnSpc>
              <a:spcBef>
                <a:spcPts val="0"/>
              </a:spcBef>
              <a:spcAft>
                <a:spcPts val="0"/>
              </a:spcAft>
              <a:buClr>
                <a:srgbClr val="000000"/>
              </a:buClr>
              <a:buSzPts val="1600"/>
              <a:buFont typeface="Arial"/>
              <a:buNone/>
            </a:pPr>
            <a:r>
              <a:rPr b="0" i="0" lang="es-ES" sz="1600" u="none" cap="none" strike="noStrike">
                <a:solidFill>
                  <a:srgbClr val="262626"/>
                </a:solidFill>
                <a:latin typeface="Calibri"/>
                <a:ea typeface="Calibri"/>
                <a:cs typeface="Calibri"/>
                <a:sym typeface="Calibri"/>
              </a:rPr>
              <a:t>Los modelos de negocios más utilizados son los siguientes:</a:t>
            </a:r>
            <a:endParaRPr b="0" i="0" sz="1600" u="none" cap="none" strike="noStrike">
              <a:solidFill>
                <a:srgbClr val="262626"/>
              </a:solidFill>
              <a:latin typeface="Calibri"/>
              <a:ea typeface="Calibri"/>
              <a:cs typeface="Calibri"/>
              <a:sym typeface="Calibri"/>
            </a:endParaRPr>
          </a:p>
        </p:txBody>
      </p:sp>
      <p:pic>
        <p:nvPicPr>
          <p:cNvPr descr="Archivo:Intel logo 2023.svg - Wikipedia, la enciclopedia libre" id="160" name="Google Shape;160;p12"/>
          <p:cNvPicPr preferRelativeResize="0"/>
          <p:nvPr/>
        </p:nvPicPr>
        <p:blipFill rotWithShape="1">
          <a:blip r:embed="rId4">
            <a:alphaModFix/>
          </a:blip>
          <a:srcRect b="0" l="0" r="0" t="0"/>
          <a:stretch/>
        </p:blipFill>
        <p:spPr>
          <a:xfrm>
            <a:off x="5856708" y="3813988"/>
            <a:ext cx="1717482" cy="668208"/>
          </a:xfrm>
          <a:prstGeom prst="rect">
            <a:avLst/>
          </a:prstGeom>
          <a:noFill/>
          <a:ln>
            <a:noFill/>
          </a:ln>
        </p:spPr>
      </p:pic>
      <p:sp>
        <p:nvSpPr>
          <p:cNvPr id="161" name="Google Shape;161;p12"/>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TIPOS DE MODELOS DE NEGOCIO</a:t>
            </a:r>
            <a:endParaRPr b="0" i="0" sz="1000" u="none" cap="none" strike="noStrike">
              <a:solidFill>
                <a:srgbClr val="A5A5A5"/>
              </a:solidFill>
              <a:latin typeface="Calibri"/>
              <a:ea typeface="Calibri"/>
              <a:cs typeface="Calibri"/>
              <a:sym typeface="Calibri"/>
            </a:endParaRPr>
          </a:p>
        </p:txBody>
      </p:sp>
      <p:sp>
        <p:nvSpPr>
          <p:cNvPr id="162" name="Google Shape;162;p12"/>
          <p:cNvSpPr/>
          <p:nvPr/>
        </p:nvSpPr>
        <p:spPr>
          <a:xfrm>
            <a:off x="772877" y="1434243"/>
            <a:ext cx="4186619" cy="892552"/>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MULTICOMPONENTE: </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Calibri"/>
                <a:ea typeface="Calibri"/>
                <a:cs typeface="Calibri"/>
                <a:sym typeface="Calibri"/>
              </a:rPr>
              <a:t>Vende el mismo producto en distintos entornos en diferentes presentaciones y precios.</a:t>
            </a:r>
            <a:endParaRPr b="0" i="0" sz="1400" u="none" cap="none" strike="noStrike">
              <a:solidFill>
                <a:srgbClr val="000000"/>
              </a:solidFill>
              <a:latin typeface="Calibri"/>
              <a:ea typeface="Calibri"/>
              <a:cs typeface="Calibri"/>
              <a:sym typeface="Calibri"/>
            </a:endParaRPr>
          </a:p>
          <a:p>
            <a:pPr indent="0" lvl="1"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000000"/>
                </a:solidFill>
                <a:latin typeface="Calibri"/>
                <a:ea typeface="Calibri"/>
                <a:cs typeface="Calibri"/>
                <a:sym typeface="Calibri"/>
              </a:rPr>
              <a:t>Ejemplo:</a:t>
            </a:r>
            <a:r>
              <a:rPr b="0" i="0" lang="es-ES" sz="1400" u="none" cap="none" strike="noStrike">
                <a:solidFill>
                  <a:srgbClr val="000000"/>
                </a:solidFill>
                <a:latin typeface="Calibri"/>
                <a:ea typeface="Calibri"/>
                <a:cs typeface="Calibri"/>
                <a:sym typeface="Calibri"/>
              </a:rPr>
              <a:t> </a:t>
            </a:r>
            <a:r>
              <a:rPr b="1" i="0" lang="es-ES" sz="1400" u="none" cap="none" strike="noStrike">
                <a:solidFill>
                  <a:srgbClr val="EE4639"/>
                </a:solidFill>
                <a:latin typeface="Calibri"/>
                <a:ea typeface="Calibri"/>
                <a:cs typeface="Calibri"/>
                <a:sym typeface="Calibri"/>
              </a:rPr>
              <a:t>Coca Cola</a:t>
            </a:r>
            <a:endParaRPr/>
          </a:p>
        </p:txBody>
      </p:sp>
      <p:cxnSp>
        <p:nvCxnSpPr>
          <p:cNvPr id="163" name="Google Shape;163;p12"/>
          <p:cNvCxnSpPr/>
          <p:nvPr/>
        </p:nvCxnSpPr>
        <p:spPr>
          <a:xfrm>
            <a:off x="558476" y="1637113"/>
            <a:ext cx="0" cy="839469"/>
          </a:xfrm>
          <a:prstGeom prst="straightConnector1">
            <a:avLst/>
          </a:prstGeom>
          <a:noFill/>
          <a:ln cap="flat" cmpd="sng" w="12700">
            <a:solidFill>
              <a:srgbClr val="EE4639"/>
            </a:solidFill>
            <a:prstDash val="solid"/>
            <a:round/>
            <a:headEnd len="sm" w="sm" type="none"/>
            <a:tailEnd len="sm" w="sm" type="none"/>
          </a:ln>
        </p:spPr>
      </p:cxnSp>
      <p:sp>
        <p:nvSpPr>
          <p:cNvPr id="164" name="Google Shape;164;p12"/>
          <p:cNvSpPr/>
          <p:nvPr/>
        </p:nvSpPr>
        <p:spPr>
          <a:xfrm>
            <a:off x="772877" y="2501842"/>
            <a:ext cx="4186619"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LÍDER DE MERCADO:</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Calibri"/>
                <a:ea typeface="Calibri"/>
                <a:cs typeface="Calibri"/>
                <a:sym typeface="Calibri"/>
              </a:rPr>
              <a:t>Lanza productos innovadores al mercado.</a:t>
            </a:r>
            <a:endParaRPr b="0" i="0" sz="1400" u="none" cap="none" strike="noStrike">
              <a:solidFill>
                <a:srgbClr val="000000"/>
              </a:solidFill>
              <a:latin typeface="Calibri"/>
              <a:ea typeface="Calibri"/>
              <a:cs typeface="Calibri"/>
              <a:sym typeface="Calibri"/>
            </a:endParaRPr>
          </a:p>
          <a:p>
            <a:pPr indent="0" lvl="1"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000000"/>
                </a:solidFill>
                <a:latin typeface="Calibri"/>
                <a:ea typeface="Calibri"/>
                <a:cs typeface="Calibri"/>
                <a:sym typeface="Calibri"/>
              </a:rPr>
              <a:t>Ejemplo: </a:t>
            </a:r>
            <a:r>
              <a:rPr b="1" i="0" lang="es-ES" sz="1400" u="none" cap="none" strike="noStrike">
                <a:solidFill>
                  <a:srgbClr val="262626"/>
                </a:solidFill>
                <a:latin typeface="Calibri"/>
                <a:ea typeface="Calibri"/>
                <a:cs typeface="Calibri"/>
                <a:sym typeface="Calibri"/>
              </a:rPr>
              <a:t>Apple</a:t>
            </a:r>
            <a:endParaRPr b="0" i="0" sz="1400" u="none" cap="none" strike="noStrike">
              <a:solidFill>
                <a:srgbClr val="000000"/>
              </a:solidFill>
              <a:latin typeface="Calibri"/>
              <a:ea typeface="Calibri"/>
              <a:cs typeface="Calibri"/>
              <a:sym typeface="Calibri"/>
            </a:endParaRPr>
          </a:p>
        </p:txBody>
      </p:sp>
      <p:sp>
        <p:nvSpPr>
          <p:cNvPr id="165" name="Google Shape;165;p12"/>
          <p:cNvSpPr/>
          <p:nvPr/>
        </p:nvSpPr>
        <p:spPr>
          <a:xfrm>
            <a:off x="772877" y="3460955"/>
            <a:ext cx="4103923" cy="861774"/>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COMPONENTE VALIOSO:</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Fabrica elementos diferenciados para otras empresas, no los vende directamente al consumidor final.</a:t>
            </a:r>
            <a:endParaRPr b="0" i="0" sz="1400" u="none" cap="none" strike="noStrike">
              <a:solidFill>
                <a:srgbClr val="000000"/>
              </a:solidFill>
              <a:latin typeface="Arial"/>
              <a:ea typeface="Arial"/>
              <a:cs typeface="Arial"/>
              <a:sym typeface="Arial"/>
            </a:endParaRPr>
          </a:p>
          <a:p>
            <a:pPr indent="0" lvl="1"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 </a:t>
            </a:r>
            <a:r>
              <a:rPr b="1" i="0" lang="es-ES" sz="1400" u="none" cap="none" strike="noStrike">
                <a:solidFill>
                  <a:srgbClr val="558ED5"/>
                </a:solidFill>
                <a:latin typeface="Calibri"/>
                <a:ea typeface="Calibri"/>
                <a:cs typeface="Calibri"/>
                <a:sym typeface="Calibri"/>
              </a:rPr>
              <a:t>Intel</a:t>
            </a:r>
            <a:endParaRPr b="0" i="0" sz="1400" u="none" cap="none" strike="noStrike">
              <a:solidFill>
                <a:srgbClr val="000000"/>
              </a:solidFill>
              <a:latin typeface="Arial"/>
              <a:ea typeface="Arial"/>
              <a:cs typeface="Arial"/>
              <a:sym typeface="Arial"/>
            </a:endParaRPr>
          </a:p>
        </p:txBody>
      </p:sp>
      <p:sp>
        <p:nvSpPr>
          <p:cNvPr id="166" name="Google Shape;166;p12"/>
          <p:cNvSpPr/>
          <p:nvPr/>
        </p:nvSpPr>
        <p:spPr>
          <a:xfrm>
            <a:off x="482134" y="1444015"/>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167" name="Google Shape;167;p12"/>
          <p:cNvCxnSpPr/>
          <p:nvPr/>
        </p:nvCxnSpPr>
        <p:spPr>
          <a:xfrm>
            <a:off x="558476" y="2695479"/>
            <a:ext cx="0" cy="750320"/>
          </a:xfrm>
          <a:prstGeom prst="straightConnector1">
            <a:avLst/>
          </a:prstGeom>
          <a:noFill/>
          <a:ln cap="flat" cmpd="sng" w="12700">
            <a:solidFill>
              <a:srgbClr val="EE4639"/>
            </a:solidFill>
            <a:prstDash val="solid"/>
            <a:round/>
            <a:headEnd len="sm" w="sm" type="none"/>
            <a:tailEnd len="sm" w="sm" type="none"/>
          </a:ln>
        </p:spPr>
      </p:cxnSp>
      <p:sp>
        <p:nvSpPr>
          <p:cNvPr id="168" name="Google Shape;168;p12"/>
          <p:cNvSpPr/>
          <p:nvPr/>
        </p:nvSpPr>
        <p:spPr>
          <a:xfrm>
            <a:off x="482134" y="2512730"/>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9" name="Google Shape;169;p12"/>
          <p:cNvSpPr/>
          <p:nvPr/>
        </p:nvSpPr>
        <p:spPr>
          <a:xfrm>
            <a:off x="482134" y="3460955"/>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170" name="Google Shape;170;p12"/>
          <p:cNvPicPr preferRelativeResize="0"/>
          <p:nvPr/>
        </p:nvPicPr>
        <p:blipFill rotWithShape="1">
          <a:blip r:embed="rId5">
            <a:alphaModFix/>
          </a:blip>
          <a:srcRect b="33285" l="0" r="0" t="33285"/>
          <a:stretch/>
        </p:blipFill>
        <p:spPr>
          <a:xfrm>
            <a:off x="5266384" y="1383375"/>
            <a:ext cx="2674844" cy="89420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13"/>
          <p:cNvPicPr preferRelativeResize="0"/>
          <p:nvPr/>
        </p:nvPicPr>
        <p:blipFill rotWithShape="1">
          <a:blip r:embed="rId3">
            <a:alphaModFix/>
          </a:blip>
          <a:srcRect b="0" l="0" r="0" t="0"/>
          <a:stretch/>
        </p:blipFill>
        <p:spPr>
          <a:xfrm>
            <a:off x="4811484" y="1392271"/>
            <a:ext cx="1342819" cy="755336"/>
          </a:xfrm>
          <a:prstGeom prst="rect">
            <a:avLst/>
          </a:prstGeom>
          <a:noFill/>
          <a:ln>
            <a:noFill/>
          </a:ln>
        </p:spPr>
      </p:pic>
      <p:pic>
        <p:nvPicPr>
          <p:cNvPr descr="Texto&#10;&#10;Descripción generada automáticamente" id="177" name="Google Shape;177;p13"/>
          <p:cNvPicPr preferRelativeResize="0"/>
          <p:nvPr/>
        </p:nvPicPr>
        <p:blipFill rotWithShape="1">
          <a:blip r:embed="rId4">
            <a:alphaModFix/>
          </a:blip>
          <a:srcRect b="0" l="0" r="0" t="0"/>
          <a:stretch/>
        </p:blipFill>
        <p:spPr>
          <a:xfrm>
            <a:off x="6237969" y="1349726"/>
            <a:ext cx="1267185" cy="797881"/>
          </a:xfrm>
          <a:prstGeom prst="rect">
            <a:avLst/>
          </a:prstGeom>
          <a:noFill/>
          <a:ln>
            <a:noFill/>
          </a:ln>
        </p:spPr>
      </p:pic>
      <p:pic>
        <p:nvPicPr>
          <p:cNvPr descr="Icono&#10;&#10;Descripción generada automáticamente" id="178" name="Google Shape;178;p13"/>
          <p:cNvPicPr preferRelativeResize="0"/>
          <p:nvPr/>
        </p:nvPicPr>
        <p:blipFill rotWithShape="1">
          <a:blip r:embed="rId5">
            <a:alphaModFix/>
          </a:blip>
          <a:srcRect b="0" l="0" r="0" t="0"/>
          <a:stretch/>
        </p:blipFill>
        <p:spPr>
          <a:xfrm>
            <a:off x="7523707" y="1413543"/>
            <a:ext cx="1267185" cy="712792"/>
          </a:xfrm>
          <a:prstGeom prst="rect">
            <a:avLst/>
          </a:prstGeom>
          <a:noFill/>
          <a:ln>
            <a:noFill/>
          </a:ln>
        </p:spPr>
      </p:pic>
      <p:pic>
        <p:nvPicPr>
          <p:cNvPr descr="Logotipo&#10;&#10;Descripción generada automáticamente" id="179" name="Google Shape;179;p13"/>
          <p:cNvPicPr preferRelativeResize="0"/>
          <p:nvPr/>
        </p:nvPicPr>
        <p:blipFill rotWithShape="1">
          <a:blip r:embed="rId6">
            <a:alphaModFix/>
          </a:blip>
          <a:srcRect b="0" l="0" r="0" t="0"/>
          <a:stretch/>
        </p:blipFill>
        <p:spPr>
          <a:xfrm>
            <a:off x="5482896" y="2581275"/>
            <a:ext cx="2398642" cy="718983"/>
          </a:xfrm>
          <a:prstGeom prst="rect">
            <a:avLst/>
          </a:prstGeom>
          <a:noFill/>
          <a:ln>
            <a:noFill/>
          </a:ln>
        </p:spPr>
      </p:pic>
      <p:pic>
        <p:nvPicPr>
          <p:cNvPr descr="Icono&#10;&#10;Descripción generada automáticamente" id="180" name="Google Shape;180;p13"/>
          <p:cNvPicPr preferRelativeResize="0"/>
          <p:nvPr/>
        </p:nvPicPr>
        <p:blipFill rotWithShape="1">
          <a:blip r:embed="rId7">
            <a:alphaModFix/>
          </a:blip>
          <a:srcRect b="0" l="0" r="0" t="0"/>
          <a:stretch/>
        </p:blipFill>
        <p:spPr>
          <a:xfrm>
            <a:off x="5482893" y="3613638"/>
            <a:ext cx="1507534" cy="1073547"/>
          </a:xfrm>
          <a:prstGeom prst="rect">
            <a:avLst/>
          </a:prstGeom>
          <a:noFill/>
          <a:ln>
            <a:noFill/>
          </a:ln>
        </p:spPr>
      </p:pic>
      <p:sp>
        <p:nvSpPr>
          <p:cNvPr id="181" name="Google Shape;181;p13"/>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TIPOS DE MODELOS DE NEGOCIO</a:t>
            </a:r>
            <a:endParaRPr b="0" i="0" sz="1000" u="none" cap="none" strike="noStrike">
              <a:solidFill>
                <a:srgbClr val="A5A5A5"/>
              </a:solidFill>
              <a:latin typeface="Calibri"/>
              <a:ea typeface="Calibri"/>
              <a:cs typeface="Calibri"/>
              <a:sym typeface="Calibri"/>
            </a:endParaRPr>
          </a:p>
        </p:txBody>
      </p:sp>
      <p:sp>
        <p:nvSpPr>
          <p:cNvPr id="182" name="Google Shape;182;p13"/>
          <p:cNvSpPr/>
          <p:nvPr/>
        </p:nvSpPr>
        <p:spPr>
          <a:xfrm>
            <a:off x="772877" y="1434243"/>
            <a:ext cx="3799123" cy="892552"/>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400" u="none" cap="none" strike="noStrike">
                <a:solidFill>
                  <a:srgbClr val="EE4639"/>
                </a:solidFill>
                <a:latin typeface="Calibri"/>
                <a:ea typeface="Calibri"/>
                <a:cs typeface="Calibri"/>
                <a:sym typeface="Calibri"/>
              </a:rPr>
              <a:t>CEBO Y ANZUELO (BAIT AND HOOK): </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Ofrece un producto base y genera ventas recurrentes con productos complementarios.</a:t>
            </a:r>
            <a:endParaRPr b="0" i="0" sz="1400" u="none" cap="none" strike="noStrike">
              <a:solidFill>
                <a:srgbClr val="000000"/>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Ejemplos: </a:t>
            </a:r>
            <a:r>
              <a:rPr b="1" i="0" lang="es-ES" sz="1400" u="none" cap="none" strike="noStrike">
                <a:solidFill>
                  <a:srgbClr val="4988CF"/>
                </a:solidFill>
                <a:latin typeface="Calibri"/>
                <a:ea typeface="Calibri"/>
                <a:cs typeface="Calibri"/>
                <a:sym typeface="Calibri"/>
              </a:rPr>
              <a:t>HP</a:t>
            </a:r>
            <a:r>
              <a:rPr b="1" i="0" lang="es-ES" sz="1400" u="none" cap="none" strike="noStrike">
                <a:solidFill>
                  <a:srgbClr val="262626"/>
                </a:solidFill>
                <a:latin typeface="Calibri"/>
                <a:ea typeface="Calibri"/>
                <a:cs typeface="Calibri"/>
                <a:sym typeface="Calibri"/>
              </a:rPr>
              <a:t>, Nespresso, PS</a:t>
            </a:r>
            <a:endParaRPr/>
          </a:p>
        </p:txBody>
      </p:sp>
      <p:cxnSp>
        <p:nvCxnSpPr>
          <p:cNvPr id="183" name="Google Shape;183;p13"/>
          <p:cNvCxnSpPr/>
          <p:nvPr/>
        </p:nvCxnSpPr>
        <p:spPr>
          <a:xfrm>
            <a:off x="558476" y="1637113"/>
            <a:ext cx="0" cy="839469"/>
          </a:xfrm>
          <a:prstGeom prst="straightConnector1">
            <a:avLst/>
          </a:prstGeom>
          <a:noFill/>
          <a:ln cap="flat" cmpd="sng" w="12700">
            <a:solidFill>
              <a:srgbClr val="EE4639"/>
            </a:solidFill>
            <a:prstDash val="solid"/>
            <a:round/>
            <a:headEnd len="sm" w="sm" type="none"/>
            <a:tailEnd len="sm" w="sm" type="none"/>
          </a:ln>
        </p:spPr>
      </p:cxnSp>
      <p:sp>
        <p:nvSpPr>
          <p:cNvPr id="184" name="Google Shape;184;p13"/>
          <p:cNvSpPr/>
          <p:nvPr/>
        </p:nvSpPr>
        <p:spPr>
          <a:xfrm>
            <a:off x="772877" y="2501842"/>
            <a:ext cx="4186619"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FREEMIUM:</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Ofrece servicios gratuitos con limitaciones.</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Ejemplo: </a:t>
            </a:r>
            <a:r>
              <a:rPr b="1" i="0" lang="es-ES" sz="1400" u="none" cap="none" strike="noStrike">
                <a:solidFill>
                  <a:srgbClr val="00B050"/>
                </a:solidFill>
                <a:latin typeface="Calibri"/>
                <a:ea typeface="Calibri"/>
                <a:cs typeface="Calibri"/>
                <a:sym typeface="Calibri"/>
              </a:rPr>
              <a:t>Spotify</a:t>
            </a:r>
            <a:endParaRPr b="1" i="0" sz="1400" u="none" cap="none" strike="noStrike">
              <a:solidFill>
                <a:srgbClr val="00B050"/>
              </a:solidFill>
              <a:latin typeface="Calibri"/>
              <a:ea typeface="Calibri"/>
              <a:cs typeface="Calibri"/>
              <a:sym typeface="Calibri"/>
            </a:endParaRPr>
          </a:p>
        </p:txBody>
      </p:sp>
      <p:sp>
        <p:nvSpPr>
          <p:cNvPr id="185" name="Google Shape;185;p13"/>
          <p:cNvSpPr/>
          <p:nvPr/>
        </p:nvSpPr>
        <p:spPr>
          <a:xfrm>
            <a:off x="772877" y="3460955"/>
            <a:ext cx="4103923" cy="861774"/>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400" u="none" cap="none" strike="noStrike">
                <a:solidFill>
                  <a:srgbClr val="EE4639"/>
                </a:solidFill>
                <a:latin typeface="Calibri"/>
                <a:ea typeface="Calibri"/>
                <a:cs typeface="Calibri"/>
                <a:sym typeface="Calibri"/>
              </a:rPr>
              <a:t>EYESBALLS:</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A través de plataformas digitales en que se comparten </a:t>
            </a:r>
            <a:r>
              <a:rPr b="1" i="0" lang="es-ES" sz="1400" u="none" cap="none" strike="noStrike">
                <a:solidFill>
                  <a:srgbClr val="262626"/>
                </a:solidFill>
                <a:latin typeface="Calibri"/>
                <a:ea typeface="Calibri"/>
                <a:cs typeface="Calibri"/>
                <a:sym typeface="Calibri"/>
              </a:rPr>
              <a:t>contenidos, vende publicidad</a:t>
            </a:r>
            <a:endParaRPr b="1"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Ejemplos: </a:t>
            </a:r>
            <a:r>
              <a:rPr b="1" i="0" lang="es-ES" sz="1400" u="none" cap="none" strike="noStrike">
                <a:solidFill>
                  <a:srgbClr val="2D79D8"/>
                </a:solidFill>
                <a:latin typeface="Calibri"/>
                <a:ea typeface="Calibri"/>
                <a:cs typeface="Calibri"/>
                <a:sym typeface="Calibri"/>
              </a:rPr>
              <a:t>Facebook</a:t>
            </a:r>
            <a:r>
              <a:rPr b="1" i="0" lang="es-ES" sz="1400" u="none" cap="none" strike="noStrike">
                <a:solidFill>
                  <a:srgbClr val="262626"/>
                </a:solidFill>
                <a:latin typeface="Calibri"/>
                <a:ea typeface="Calibri"/>
                <a:cs typeface="Calibri"/>
                <a:sym typeface="Calibri"/>
              </a:rPr>
              <a:t>, </a:t>
            </a:r>
            <a:r>
              <a:rPr b="1" i="0" lang="es-ES" sz="1400" u="none" cap="none" strike="noStrike">
                <a:solidFill>
                  <a:srgbClr val="EE4639"/>
                </a:solidFill>
                <a:latin typeface="Calibri"/>
                <a:ea typeface="Calibri"/>
                <a:cs typeface="Calibri"/>
                <a:sym typeface="Calibri"/>
              </a:rPr>
              <a:t>Instagram</a:t>
            </a:r>
            <a:endParaRPr b="0" i="0" sz="1400" u="none" cap="none" strike="noStrike">
              <a:solidFill>
                <a:srgbClr val="EE4639"/>
              </a:solidFill>
              <a:latin typeface="Arial"/>
              <a:ea typeface="Arial"/>
              <a:cs typeface="Arial"/>
              <a:sym typeface="Arial"/>
            </a:endParaRPr>
          </a:p>
        </p:txBody>
      </p:sp>
      <p:sp>
        <p:nvSpPr>
          <p:cNvPr id="186" name="Google Shape;186;p13"/>
          <p:cNvSpPr/>
          <p:nvPr/>
        </p:nvSpPr>
        <p:spPr>
          <a:xfrm>
            <a:off x="482134" y="1444015"/>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187" name="Google Shape;187;p13"/>
          <p:cNvCxnSpPr/>
          <p:nvPr/>
        </p:nvCxnSpPr>
        <p:spPr>
          <a:xfrm>
            <a:off x="558476" y="2695479"/>
            <a:ext cx="0" cy="750320"/>
          </a:xfrm>
          <a:prstGeom prst="straightConnector1">
            <a:avLst/>
          </a:prstGeom>
          <a:noFill/>
          <a:ln cap="flat" cmpd="sng" w="12700">
            <a:solidFill>
              <a:srgbClr val="EE4639"/>
            </a:solidFill>
            <a:prstDash val="solid"/>
            <a:round/>
            <a:headEnd len="sm" w="sm" type="none"/>
            <a:tailEnd len="sm" w="sm" type="none"/>
          </a:ln>
        </p:spPr>
      </p:cxnSp>
      <p:sp>
        <p:nvSpPr>
          <p:cNvPr id="188" name="Google Shape;188;p13"/>
          <p:cNvSpPr/>
          <p:nvPr/>
        </p:nvSpPr>
        <p:spPr>
          <a:xfrm>
            <a:off x="482134" y="2512730"/>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9" name="Google Shape;189;p13"/>
          <p:cNvSpPr/>
          <p:nvPr/>
        </p:nvSpPr>
        <p:spPr>
          <a:xfrm>
            <a:off x="482134" y="3460955"/>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190" name="Google Shape;190;p13"/>
          <p:cNvPicPr preferRelativeResize="0"/>
          <p:nvPr/>
        </p:nvPicPr>
        <p:blipFill rotWithShape="1">
          <a:blip r:embed="rId8">
            <a:alphaModFix/>
          </a:blip>
          <a:srcRect b="0" l="0" r="0" t="0"/>
          <a:stretch/>
        </p:blipFill>
        <p:spPr>
          <a:xfrm>
            <a:off x="6877537" y="3784694"/>
            <a:ext cx="718983" cy="71898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descr="Logotipo, nombre de la empresa&#10;&#10;Descripción generada automáticamente" id="196" name="Google Shape;196;p14"/>
          <p:cNvPicPr preferRelativeResize="0"/>
          <p:nvPr/>
        </p:nvPicPr>
        <p:blipFill rotWithShape="1">
          <a:blip r:embed="rId3">
            <a:alphaModFix/>
          </a:blip>
          <a:srcRect b="16967" l="16785" r="16616" t="16967"/>
          <a:stretch/>
        </p:blipFill>
        <p:spPr>
          <a:xfrm>
            <a:off x="5979299" y="2568793"/>
            <a:ext cx="1121313" cy="741100"/>
          </a:xfrm>
          <a:prstGeom prst="rect">
            <a:avLst/>
          </a:prstGeom>
          <a:noFill/>
          <a:ln>
            <a:noFill/>
          </a:ln>
        </p:spPr>
      </p:pic>
      <p:pic>
        <p:nvPicPr>
          <p:cNvPr descr="Logotipo&#10;&#10;Descripción generada automáticamente" id="197" name="Google Shape;197;p14"/>
          <p:cNvPicPr preferRelativeResize="0"/>
          <p:nvPr/>
        </p:nvPicPr>
        <p:blipFill rotWithShape="1">
          <a:blip r:embed="rId4">
            <a:alphaModFix/>
          </a:blip>
          <a:srcRect b="0" l="0" r="0" t="0"/>
          <a:stretch/>
        </p:blipFill>
        <p:spPr>
          <a:xfrm>
            <a:off x="7251544" y="2568793"/>
            <a:ext cx="1333980" cy="741100"/>
          </a:xfrm>
          <a:prstGeom prst="rect">
            <a:avLst/>
          </a:prstGeom>
          <a:noFill/>
          <a:ln>
            <a:noFill/>
          </a:ln>
        </p:spPr>
      </p:pic>
      <p:pic>
        <p:nvPicPr>
          <p:cNvPr id="198" name="Google Shape;198;p14"/>
          <p:cNvPicPr preferRelativeResize="0"/>
          <p:nvPr/>
        </p:nvPicPr>
        <p:blipFill rotWithShape="1">
          <a:blip r:embed="rId5">
            <a:alphaModFix/>
          </a:blip>
          <a:srcRect b="0" l="0" r="0" t="0"/>
          <a:stretch/>
        </p:blipFill>
        <p:spPr>
          <a:xfrm>
            <a:off x="5750864" y="3635675"/>
            <a:ext cx="1631919" cy="1142631"/>
          </a:xfrm>
          <a:prstGeom prst="rect">
            <a:avLst/>
          </a:prstGeom>
          <a:noFill/>
          <a:ln>
            <a:noFill/>
          </a:ln>
        </p:spPr>
      </p:pic>
      <p:pic>
        <p:nvPicPr>
          <p:cNvPr id="199" name="Google Shape;199;p14"/>
          <p:cNvPicPr preferRelativeResize="0"/>
          <p:nvPr/>
        </p:nvPicPr>
        <p:blipFill rotWithShape="1">
          <a:blip r:embed="rId6">
            <a:alphaModFix/>
          </a:blip>
          <a:srcRect b="0" l="0" r="0" t="0"/>
          <a:stretch/>
        </p:blipFill>
        <p:spPr>
          <a:xfrm>
            <a:off x="5836176" y="1072370"/>
            <a:ext cx="1264436" cy="1072572"/>
          </a:xfrm>
          <a:prstGeom prst="rect">
            <a:avLst/>
          </a:prstGeom>
          <a:noFill/>
          <a:ln>
            <a:noFill/>
          </a:ln>
        </p:spPr>
      </p:pic>
      <p:sp>
        <p:nvSpPr>
          <p:cNvPr id="200" name="Google Shape;200;p14"/>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TIPOS DE MODELOS DE NEGOCIO</a:t>
            </a:r>
            <a:endParaRPr b="0" i="0" sz="1000" u="none" cap="none" strike="noStrike">
              <a:solidFill>
                <a:srgbClr val="A5A5A5"/>
              </a:solidFill>
              <a:latin typeface="Calibri"/>
              <a:ea typeface="Calibri"/>
              <a:cs typeface="Calibri"/>
              <a:sym typeface="Calibri"/>
            </a:endParaRPr>
          </a:p>
        </p:txBody>
      </p:sp>
      <p:sp>
        <p:nvSpPr>
          <p:cNvPr id="201" name="Google Shape;201;p14"/>
          <p:cNvSpPr/>
          <p:nvPr/>
        </p:nvSpPr>
        <p:spPr>
          <a:xfrm>
            <a:off x="772877" y="1434243"/>
            <a:ext cx="3799123" cy="892552"/>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PRODUCTOS VIRTUALES: </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Vende productos digitales, principalmente para mejorar el rendimiento en videojuegos</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 </a:t>
            </a:r>
            <a:r>
              <a:rPr b="1" i="0" lang="es-ES" sz="1400" u="none" cap="none" strike="noStrike">
                <a:solidFill>
                  <a:srgbClr val="CF9635"/>
                </a:solidFill>
                <a:latin typeface="Calibri"/>
                <a:ea typeface="Calibri"/>
                <a:cs typeface="Calibri"/>
                <a:sym typeface="Calibri"/>
              </a:rPr>
              <a:t>Candy Crush</a:t>
            </a:r>
            <a:endParaRPr b="1" i="0" sz="1400" u="none" cap="none" strike="noStrike">
              <a:solidFill>
                <a:srgbClr val="CF9635"/>
              </a:solidFill>
              <a:latin typeface="Calibri"/>
              <a:ea typeface="Calibri"/>
              <a:cs typeface="Calibri"/>
              <a:sym typeface="Calibri"/>
            </a:endParaRPr>
          </a:p>
        </p:txBody>
      </p:sp>
      <p:cxnSp>
        <p:nvCxnSpPr>
          <p:cNvPr id="202" name="Google Shape;202;p14"/>
          <p:cNvCxnSpPr/>
          <p:nvPr/>
        </p:nvCxnSpPr>
        <p:spPr>
          <a:xfrm>
            <a:off x="558476" y="1637113"/>
            <a:ext cx="0" cy="839469"/>
          </a:xfrm>
          <a:prstGeom prst="straightConnector1">
            <a:avLst/>
          </a:prstGeom>
          <a:noFill/>
          <a:ln cap="flat" cmpd="sng" w="12700">
            <a:solidFill>
              <a:srgbClr val="EE4639"/>
            </a:solidFill>
            <a:prstDash val="solid"/>
            <a:round/>
            <a:headEnd len="sm" w="sm" type="none"/>
            <a:tailEnd len="sm" w="sm" type="none"/>
          </a:ln>
        </p:spPr>
      </p:cxnSp>
      <p:sp>
        <p:nvSpPr>
          <p:cNvPr id="203" name="Google Shape;203;p14"/>
          <p:cNvSpPr/>
          <p:nvPr/>
        </p:nvSpPr>
        <p:spPr>
          <a:xfrm>
            <a:off x="772877" y="2501842"/>
            <a:ext cx="3799123" cy="861774"/>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400" u="none" cap="none" strike="noStrike">
                <a:solidFill>
                  <a:srgbClr val="EE4639"/>
                </a:solidFill>
                <a:latin typeface="Calibri"/>
                <a:ea typeface="Calibri"/>
                <a:cs typeface="Calibri"/>
                <a:sym typeface="Calibri"/>
              </a:rPr>
              <a:t>SAAS O SOFTWARE AS A SERVICE:</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Ofrece servicios de internet para encargarse del hosting, mantenimiento o soporte</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Ejemplos: </a:t>
            </a:r>
            <a:r>
              <a:rPr b="1" i="0" lang="es-ES" sz="1400" u="none" cap="none" strike="noStrike">
                <a:solidFill>
                  <a:srgbClr val="B94F27"/>
                </a:solidFill>
                <a:latin typeface="Calibri"/>
                <a:ea typeface="Calibri"/>
                <a:cs typeface="Calibri"/>
                <a:sym typeface="Calibri"/>
              </a:rPr>
              <a:t>Semrush</a:t>
            </a:r>
            <a:r>
              <a:rPr b="1" i="0" lang="es-ES" sz="1400" u="none" cap="none" strike="noStrike">
                <a:solidFill>
                  <a:srgbClr val="262626"/>
                </a:solidFill>
                <a:latin typeface="Calibri"/>
                <a:ea typeface="Calibri"/>
                <a:cs typeface="Calibri"/>
                <a:sym typeface="Calibri"/>
              </a:rPr>
              <a:t>, MailChimp, </a:t>
            </a:r>
            <a:r>
              <a:rPr b="1" i="0" lang="es-ES" sz="1400" u="none" cap="none" strike="noStrike">
                <a:solidFill>
                  <a:srgbClr val="E94336"/>
                </a:solidFill>
                <a:latin typeface="Calibri"/>
                <a:ea typeface="Calibri"/>
                <a:cs typeface="Calibri"/>
                <a:sym typeface="Calibri"/>
              </a:rPr>
              <a:t>Gmail</a:t>
            </a:r>
            <a:endParaRPr/>
          </a:p>
        </p:txBody>
      </p:sp>
      <p:sp>
        <p:nvSpPr>
          <p:cNvPr id="204" name="Google Shape;204;p14"/>
          <p:cNvSpPr/>
          <p:nvPr/>
        </p:nvSpPr>
        <p:spPr>
          <a:xfrm>
            <a:off x="772878" y="3613638"/>
            <a:ext cx="3799122" cy="861774"/>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PAS O PLATFORM AS A SERVICE:</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Ofrece servicios basados en la nube para crear aplicaciones personalizadas.</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 </a:t>
            </a:r>
            <a:r>
              <a:rPr b="1" i="0" lang="es-ES" sz="1400" u="none" cap="none" strike="noStrike">
                <a:solidFill>
                  <a:srgbClr val="0D9DDA"/>
                </a:solidFill>
                <a:latin typeface="Calibri"/>
                <a:ea typeface="Calibri"/>
                <a:cs typeface="Calibri"/>
                <a:sym typeface="Calibri"/>
              </a:rPr>
              <a:t>Salesforce</a:t>
            </a:r>
            <a:endParaRPr b="0" i="0" sz="1400" u="none" cap="none" strike="noStrike">
              <a:solidFill>
                <a:srgbClr val="000000"/>
              </a:solidFill>
              <a:latin typeface="Arial"/>
              <a:ea typeface="Arial"/>
              <a:cs typeface="Arial"/>
              <a:sym typeface="Arial"/>
            </a:endParaRPr>
          </a:p>
        </p:txBody>
      </p:sp>
      <p:sp>
        <p:nvSpPr>
          <p:cNvPr id="205" name="Google Shape;205;p14"/>
          <p:cNvSpPr/>
          <p:nvPr/>
        </p:nvSpPr>
        <p:spPr>
          <a:xfrm>
            <a:off x="482134" y="1444015"/>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206" name="Google Shape;206;p14"/>
          <p:cNvCxnSpPr/>
          <p:nvPr/>
        </p:nvCxnSpPr>
        <p:spPr>
          <a:xfrm>
            <a:off x="558476" y="2695479"/>
            <a:ext cx="0" cy="918159"/>
          </a:xfrm>
          <a:prstGeom prst="straightConnector1">
            <a:avLst/>
          </a:prstGeom>
          <a:noFill/>
          <a:ln cap="flat" cmpd="sng" w="12700">
            <a:solidFill>
              <a:srgbClr val="EE4639"/>
            </a:solidFill>
            <a:prstDash val="solid"/>
            <a:round/>
            <a:headEnd len="sm" w="sm" type="none"/>
            <a:tailEnd len="sm" w="sm" type="none"/>
          </a:ln>
        </p:spPr>
      </p:cxnSp>
      <p:sp>
        <p:nvSpPr>
          <p:cNvPr id="207" name="Google Shape;207;p14"/>
          <p:cNvSpPr/>
          <p:nvPr/>
        </p:nvSpPr>
        <p:spPr>
          <a:xfrm>
            <a:off x="482134" y="2512730"/>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08" name="Google Shape;208;p14"/>
          <p:cNvSpPr/>
          <p:nvPr/>
        </p:nvSpPr>
        <p:spPr>
          <a:xfrm>
            <a:off x="482134" y="3635675"/>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209" name="Google Shape;209;p14"/>
          <p:cNvPicPr preferRelativeResize="0"/>
          <p:nvPr/>
        </p:nvPicPr>
        <p:blipFill rotWithShape="1">
          <a:blip r:embed="rId7">
            <a:alphaModFix/>
          </a:blip>
          <a:srcRect b="0" l="0" r="0" t="0"/>
          <a:stretch/>
        </p:blipFill>
        <p:spPr>
          <a:xfrm>
            <a:off x="4739363" y="2378687"/>
            <a:ext cx="1072572" cy="107257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descr="Logotipo, nombre de la empresa&#10;&#10;Descripción generada automáticamente" id="215" name="Google Shape;215;p15"/>
          <p:cNvPicPr preferRelativeResize="0"/>
          <p:nvPr/>
        </p:nvPicPr>
        <p:blipFill rotWithShape="1">
          <a:blip r:embed="rId3">
            <a:alphaModFix/>
          </a:blip>
          <a:srcRect b="20380" l="0" r="0" t="18019"/>
          <a:stretch/>
        </p:blipFill>
        <p:spPr>
          <a:xfrm>
            <a:off x="5489116" y="2326795"/>
            <a:ext cx="2564537" cy="829360"/>
          </a:xfrm>
          <a:prstGeom prst="rect">
            <a:avLst/>
          </a:prstGeom>
          <a:noFill/>
          <a:ln>
            <a:noFill/>
          </a:ln>
        </p:spPr>
      </p:pic>
      <p:pic>
        <p:nvPicPr>
          <p:cNvPr id="216" name="Google Shape;216;p15"/>
          <p:cNvPicPr preferRelativeResize="0"/>
          <p:nvPr/>
        </p:nvPicPr>
        <p:blipFill rotWithShape="1">
          <a:blip r:embed="rId4">
            <a:alphaModFix/>
          </a:blip>
          <a:srcRect b="0" l="0" r="0" t="0"/>
          <a:stretch/>
        </p:blipFill>
        <p:spPr>
          <a:xfrm>
            <a:off x="6580528" y="1418732"/>
            <a:ext cx="2004996" cy="348525"/>
          </a:xfrm>
          <a:prstGeom prst="rect">
            <a:avLst/>
          </a:prstGeom>
          <a:noFill/>
          <a:ln>
            <a:noFill/>
          </a:ln>
        </p:spPr>
      </p:pic>
      <p:pic>
        <p:nvPicPr>
          <p:cNvPr descr="Evolución del logo de Amazon" id="217" name="Google Shape;217;p15"/>
          <p:cNvPicPr preferRelativeResize="0"/>
          <p:nvPr/>
        </p:nvPicPr>
        <p:blipFill rotWithShape="1">
          <a:blip r:embed="rId5">
            <a:alphaModFix/>
          </a:blip>
          <a:srcRect b="19650" l="8073" r="5848" t="29388"/>
          <a:stretch/>
        </p:blipFill>
        <p:spPr>
          <a:xfrm>
            <a:off x="4935659" y="1434243"/>
            <a:ext cx="1379387" cy="453698"/>
          </a:xfrm>
          <a:prstGeom prst="rect">
            <a:avLst/>
          </a:prstGeom>
          <a:noFill/>
          <a:ln>
            <a:noFill/>
          </a:ln>
        </p:spPr>
      </p:pic>
      <p:pic>
        <p:nvPicPr>
          <p:cNvPr id="218" name="Google Shape;218;p15"/>
          <p:cNvPicPr preferRelativeResize="0"/>
          <p:nvPr/>
        </p:nvPicPr>
        <p:blipFill rotWithShape="1">
          <a:blip r:embed="rId6">
            <a:alphaModFix/>
          </a:blip>
          <a:srcRect b="0" l="0" r="0" t="0"/>
          <a:stretch/>
        </p:blipFill>
        <p:spPr>
          <a:xfrm>
            <a:off x="5323483" y="3558327"/>
            <a:ext cx="1447901" cy="972396"/>
          </a:xfrm>
          <a:prstGeom prst="rect">
            <a:avLst/>
          </a:prstGeom>
          <a:noFill/>
          <a:ln>
            <a:noFill/>
          </a:ln>
        </p:spPr>
      </p:pic>
      <p:sp>
        <p:nvSpPr>
          <p:cNvPr id="219" name="Google Shape;219;p15"/>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TIPOS DE MODELOS DE NEGOCIO</a:t>
            </a:r>
            <a:endParaRPr b="0" i="0" sz="1000" u="none" cap="none" strike="noStrike">
              <a:solidFill>
                <a:srgbClr val="A5A5A5"/>
              </a:solidFill>
              <a:latin typeface="Calibri"/>
              <a:ea typeface="Calibri"/>
              <a:cs typeface="Calibri"/>
              <a:sym typeface="Calibri"/>
            </a:endParaRPr>
          </a:p>
        </p:txBody>
      </p:sp>
      <p:sp>
        <p:nvSpPr>
          <p:cNvPr id="220" name="Google Shape;220;p15"/>
          <p:cNvSpPr/>
          <p:nvPr/>
        </p:nvSpPr>
        <p:spPr>
          <a:xfrm>
            <a:off x="772877" y="1434243"/>
            <a:ext cx="3799123" cy="892552"/>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400" u="none" cap="none" strike="noStrike">
                <a:solidFill>
                  <a:srgbClr val="EE4639"/>
                </a:solidFill>
                <a:latin typeface="Calibri"/>
                <a:ea typeface="Calibri"/>
                <a:cs typeface="Calibri"/>
                <a:sym typeface="Calibri"/>
              </a:rPr>
              <a:t>MODELO DE NEGOCIO DE AFILIACIÓN: </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Se asocia con otras empresas para vender sus productos a cambio de una comisión.</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Ejemplos: </a:t>
            </a:r>
            <a:r>
              <a:rPr b="0" i="0" lang="es-ES" sz="1400" u="none" cap="none" strike="noStrike">
                <a:solidFill>
                  <a:srgbClr val="262626"/>
                </a:solidFill>
                <a:latin typeface="Calibri"/>
                <a:ea typeface="Calibri"/>
                <a:cs typeface="Calibri"/>
                <a:sym typeface="Calibri"/>
              </a:rPr>
              <a:t>Amazon, Herbalife</a:t>
            </a:r>
            <a:endParaRPr/>
          </a:p>
        </p:txBody>
      </p:sp>
      <p:cxnSp>
        <p:nvCxnSpPr>
          <p:cNvPr id="221" name="Google Shape;221;p15"/>
          <p:cNvCxnSpPr/>
          <p:nvPr/>
        </p:nvCxnSpPr>
        <p:spPr>
          <a:xfrm>
            <a:off x="558476" y="1637113"/>
            <a:ext cx="0" cy="839469"/>
          </a:xfrm>
          <a:prstGeom prst="straightConnector1">
            <a:avLst/>
          </a:prstGeom>
          <a:noFill/>
          <a:ln cap="flat" cmpd="sng" w="12700">
            <a:solidFill>
              <a:srgbClr val="EE4639"/>
            </a:solidFill>
            <a:prstDash val="solid"/>
            <a:round/>
            <a:headEnd len="sm" w="sm" type="none"/>
            <a:tailEnd len="sm" w="sm" type="none"/>
          </a:ln>
        </p:spPr>
      </p:cxnSp>
      <p:sp>
        <p:nvSpPr>
          <p:cNvPr id="222" name="Google Shape;222;p15"/>
          <p:cNvSpPr/>
          <p:nvPr/>
        </p:nvSpPr>
        <p:spPr>
          <a:xfrm>
            <a:off x="772877" y="2501842"/>
            <a:ext cx="4054756" cy="861774"/>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MODELO DE NEGOCIO DE COLA LARGA O LONG TAIL: </a:t>
            </a:r>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Ofrece una amplia variedad de productos y obtiene rentabilidad por volumen de ventas. </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 </a:t>
            </a:r>
            <a:r>
              <a:rPr b="0" i="0" lang="es-ES" sz="1400" u="none" cap="none" strike="noStrike">
                <a:solidFill>
                  <a:srgbClr val="262626"/>
                </a:solidFill>
                <a:latin typeface="Calibri"/>
                <a:ea typeface="Calibri"/>
                <a:cs typeface="Calibri"/>
                <a:sym typeface="Calibri"/>
              </a:rPr>
              <a:t>Scribd</a:t>
            </a:r>
            <a:endParaRPr b="0" i="0" sz="1400" u="none" cap="none" strike="noStrike">
              <a:solidFill>
                <a:srgbClr val="262626"/>
              </a:solidFill>
              <a:latin typeface="Calibri"/>
              <a:ea typeface="Calibri"/>
              <a:cs typeface="Calibri"/>
              <a:sym typeface="Calibri"/>
            </a:endParaRPr>
          </a:p>
        </p:txBody>
      </p:sp>
      <p:sp>
        <p:nvSpPr>
          <p:cNvPr id="223" name="Google Shape;223;p15"/>
          <p:cNvSpPr/>
          <p:nvPr/>
        </p:nvSpPr>
        <p:spPr>
          <a:xfrm>
            <a:off x="772878" y="3613638"/>
            <a:ext cx="3799122" cy="861774"/>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FRANQUICIAS Y LICENCIAS:</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Vende los derechos de explotar su marca, identidad </a:t>
            </a:r>
            <a:r>
              <a:rPr b="1" i="0" lang="es-ES" sz="1400" u="none" cap="none" strike="noStrike">
                <a:solidFill>
                  <a:srgbClr val="262626"/>
                </a:solidFill>
                <a:latin typeface="Calibri"/>
                <a:ea typeface="Calibri"/>
                <a:cs typeface="Calibri"/>
                <a:sym typeface="Calibri"/>
              </a:rPr>
              <a:t>corporativa, logo y el modelo de empresa.</a:t>
            </a:r>
            <a:endParaRPr b="1"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Ejemplos: </a:t>
            </a:r>
            <a:r>
              <a:rPr b="0" i="0" lang="es-ES" sz="1400" u="none" cap="none" strike="noStrike">
                <a:solidFill>
                  <a:srgbClr val="262626"/>
                </a:solidFill>
                <a:latin typeface="Calibri"/>
                <a:ea typeface="Calibri"/>
                <a:cs typeface="Calibri"/>
                <a:sym typeface="Calibri"/>
              </a:rPr>
              <a:t>KFC, Starbucks, McDonald’s</a:t>
            </a:r>
            <a:endParaRPr b="0" i="0" sz="1400" u="none" cap="none" strike="noStrike">
              <a:solidFill>
                <a:srgbClr val="000000"/>
              </a:solidFill>
              <a:latin typeface="Arial"/>
              <a:ea typeface="Arial"/>
              <a:cs typeface="Arial"/>
              <a:sym typeface="Arial"/>
            </a:endParaRPr>
          </a:p>
        </p:txBody>
      </p:sp>
      <p:sp>
        <p:nvSpPr>
          <p:cNvPr id="224" name="Google Shape;224;p15"/>
          <p:cNvSpPr/>
          <p:nvPr/>
        </p:nvSpPr>
        <p:spPr>
          <a:xfrm>
            <a:off x="482134" y="1444015"/>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225" name="Google Shape;225;p15"/>
          <p:cNvCxnSpPr/>
          <p:nvPr/>
        </p:nvCxnSpPr>
        <p:spPr>
          <a:xfrm>
            <a:off x="558476" y="2695479"/>
            <a:ext cx="0" cy="918159"/>
          </a:xfrm>
          <a:prstGeom prst="straightConnector1">
            <a:avLst/>
          </a:prstGeom>
          <a:noFill/>
          <a:ln cap="flat" cmpd="sng" w="12700">
            <a:solidFill>
              <a:srgbClr val="EE4639"/>
            </a:solidFill>
            <a:prstDash val="solid"/>
            <a:round/>
            <a:headEnd len="sm" w="sm" type="none"/>
            <a:tailEnd len="sm" w="sm" type="none"/>
          </a:ln>
        </p:spPr>
      </p:cxnSp>
      <p:sp>
        <p:nvSpPr>
          <p:cNvPr id="226" name="Google Shape;226;p15"/>
          <p:cNvSpPr/>
          <p:nvPr/>
        </p:nvSpPr>
        <p:spPr>
          <a:xfrm>
            <a:off x="482134" y="2512730"/>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27" name="Google Shape;227;p15"/>
          <p:cNvSpPr/>
          <p:nvPr/>
        </p:nvSpPr>
        <p:spPr>
          <a:xfrm>
            <a:off x="482134" y="3635675"/>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228" name="Google Shape;228;p15"/>
          <p:cNvPicPr preferRelativeResize="0"/>
          <p:nvPr/>
        </p:nvPicPr>
        <p:blipFill rotWithShape="1">
          <a:blip r:embed="rId7">
            <a:alphaModFix/>
          </a:blip>
          <a:srcRect b="0" l="0" r="0" t="0"/>
          <a:stretch/>
        </p:blipFill>
        <p:spPr>
          <a:xfrm>
            <a:off x="7138121" y="3578082"/>
            <a:ext cx="1023915" cy="103625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descr="Imagen que contiene dibujo, señal&#10;&#10;Descripción generada automáticamente" id="234" name="Google Shape;234;p16"/>
          <p:cNvPicPr preferRelativeResize="0"/>
          <p:nvPr/>
        </p:nvPicPr>
        <p:blipFill rotWithShape="1">
          <a:blip r:embed="rId3">
            <a:alphaModFix/>
          </a:blip>
          <a:srcRect b="0" l="0" r="0" t="0"/>
          <a:stretch/>
        </p:blipFill>
        <p:spPr>
          <a:xfrm>
            <a:off x="5805680" y="1315664"/>
            <a:ext cx="1684449" cy="642898"/>
          </a:xfrm>
          <a:prstGeom prst="rect">
            <a:avLst/>
          </a:prstGeom>
          <a:noFill/>
          <a:ln>
            <a:noFill/>
          </a:ln>
        </p:spPr>
      </p:pic>
      <p:pic>
        <p:nvPicPr>
          <p:cNvPr descr="Diario El Comercio (Perú) - 🗞 Les damos la bienvenida a la página de El  Comercio en Facebook, un lugar donde podemos conversar sobre el acontecer  nacional y mundial, así como conectarnos" id="235" name="Google Shape;235;p16"/>
          <p:cNvPicPr preferRelativeResize="0"/>
          <p:nvPr/>
        </p:nvPicPr>
        <p:blipFill rotWithShape="1">
          <a:blip r:embed="rId4">
            <a:alphaModFix/>
          </a:blip>
          <a:srcRect b="0" l="0" r="0" t="0"/>
          <a:stretch/>
        </p:blipFill>
        <p:spPr>
          <a:xfrm>
            <a:off x="6076342" y="2126503"/>
            <a:ext cx="1143124" cy="1143124"/>
          </a:xfrm>
          <a:prstGeom prst="rect">
            <a:avLst/>
          </a:prstGeom>
          <a:noFill/>
          <a:ln>
            <a:noFill/>
          </a:ln>
        </p:spPr>
      </p:pic>
      <p:sp>
        <p:nvSpPr>
          <p:cNvPr id="236" name="Google Shape;236;p16"/>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TIPOS DE MODELOS DE NEGOCIO</a:t>
            </a:r>
            <a:endParaRPr b="0" i="0" sz="1000" u="none" cap="none" strike="noStrike">
              <a:solidFill>
                <a:srgbClr val="A5A5A5"/>
              </a:solidFill>
              <a:latin typeface="Calibri"/>
              <a:ea typeface="Calibri"/>
              <a:cs typeface="Calibri"/>
              <a:sym typeface="Calibri"/>
            </a:endParaRPr>
          </a:p>
        </p:txBody>
      </p:sp>
      <p:sp>
        <p:nvSpPr>
          <p:cNvPr id="237" name="Google Shape;237;p16"/>
          <p:cNvSpPr/>
          <p:nvPr/>
        </p:nvSpPr>
        <p:spPr>
          <a:xfrm>
            <a:off x="772877" y="1434243"/>
            <a:ext cx="3799123" cy="892552"/>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MODELO DE NEGOCIO DE SUSCRIPCIÓN: </a:t>
            </a:r>
            <a:endParaRPr b="1" i="0" sz="1400" u="none" cap="none" strike="noStrike">
              <a:solidFill>
                <a:srgbClr val="EE4639"/>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Vende productos o servicios a cambio del pago de una cuota fija.</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262626"/>
                </a:solidFill>
                <a:latin typeface="Calibri"/>
                <a:ea typeface="Calibri"/>
                <a:cs typeface="Calibri"/>
                <a:sym typeface="Calibri"/>
              </a:rPr>
              <a:t>Ejemplos: </a:t>
            </a:r>
            <a:r>
              <a:rPr b="0" i="0" lang="es-ES" sz="1400" u="none" cap="none" strike="noStrike">
                <a:solidFill>
                  <a:srgbClr val="262626"/>
                </a:solidFill>
                <a:latin typeface="Calibri"/>
                <a:ea typeface="Calibri"/>
                <a:cs typeface="Calibri"/>
                <a:sym typeface="Calibri"/>
              </a:rPr>
              <a:t>Netflix, El Comercio, TV por Cable</a:t>
            </a:r>
            <a:endParaRPr b="0" i="0" sz="1400" u="none" cap="none" strike="noStrike">
              <a:solidFill>
                <a:srgbClr val="000000"/>
              </a:solidFill>
              <a:latin typeface="Arial"/>
              <a:ea typeface="Arial"/>
              <a:cs typeface="Arial"/>
              <a:sym typeface="Arial"/>
            </a:endParaRPr>
          </a:p>
        </p:txBody>
      </p:sp>
      <p:cxnSp>
        <p:nvCxnSpPr>
          <p:cNvPr id="238" name="Google Shape;238;p16"/>
          <p:cNvCxnSpPr/>
          <p:nvPr/>
        </p:nvCxnSpPr>
        <p:spPr>
          <a:xfrm>
            <a:off x="558476" y="1637113"/>
            <a:ext cx="0" cy="584977"/>
          </a:xfrm>
          <a:prstGeom prst="straightConnector1">
            <a:avLst/>
          </a:prstGeom>
          <a:noFill/>
          <a:ln cap="flat" cmpd="sng" w="12700">
            <a:solidFill>
              <a:srgbClr val="EE4639"/>
            </a:solidFill>
            <a:prstDash val="solid"/>
            <a:round/>
            <a:headEnd len="sm" w="sm" type="none"/>
            <a:tailEnd len="sm" w="sm" type="none"/>
          </a:ln>
        </p:spPr>
      </p:cxnSp>
      <p:sp>
        <p:nvSpPr>
          <p:cNvPr id="239" name="Google Shape;239;p16"/>
          <p:cNvSpPr/>
          <p:nvPr/>
        </p:nvSpPr>
        <p:spPr>
          <a:xfrm>
            <a:off x="482134" y="1444015"/>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7"/>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46" name="Google Shape;246;p17"/>
          <p:cNvSpPr txBox="1"/>
          <p:nvPr/>
        </p:nvSpPr>
        <p:spPr>
          <a:xfrm>
            <a:off x="1008063" y="3169972"/>
            <a:ext cx="5993558"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CARACTERÍSTICAS</a:t>
            </a:r>
            <a:br>
              <a:rPr b="1" i="0" lang="es-ES" sz="2800" u="none" cap="none" strike="noStrike">
                <a:solidFill>
                  <a:schemeClr val="lt1"/>
                </a:solidFill>
                <a:latin typeface="Calibri"/>
                <a:ea typeface="Calibri"/>
                <a:cs typeface="Calibri"/>
                <a:sym typeface="Calibri"/>
              </a:rPr>
            </a:br>
            <a:r>
              <a:rPr b="1" i="0" lang="es-ES" sz="2800" u="none" cap="none" strike="noStrike">
                <a:solidFill>
                  <a:schemeClr val="lt1"/>
                </a:solidFill>
                <a:latin typeface="Arial"/>
                <a:ea typeface="Arial"/>
                <a:cs typeface="Arial"/>
                <a:sym typeface="Arial"/>
              </a:rPr>
              <a:t>DE STARTUPS</a:t>
            </a:r>
            <a:endParaRPr/>
          </a:p>
        </p:txBody>
      </p:sp>
      <p:pic>
        <p:nvPicPr>
          <p:cNvPr id="247" name="Google Shape;247;p17"/>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18"/>
          <p:cNvSpPr txBox="1"/>
          <p:nvPr/>
        </p:nvSpPr>
        <p:spPr>
          <a:xfrm>
            <a:off x="503238" y="912813"/>
            <a:ext cx="7865216" cy="861774"/>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Calibri"/>
                <a:ea typeface="Calibri"/>
                <a:cs typeface="Calibri"/>
                <a:sym typeface="Calibri"/>
              </a:rPr>
              <a:t>Una startup, también conocida como empresa emergente, es un emprendimiento que busca un rápido crecimiento en el mercado a partir de una base tecnológica e ideas de negocios innovadoras.</a:t>
            </a:r>
            <a:endParaRPr b="0" i="0" sz="1400" u="none" cap="none" strike="noStrike">
              <a:solidFill>
                <a:schemeClr val="dk1"/>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Calibri"/>
                <a:ea typeface="Calibri"/>
                <a:cs typeface="Calibri"/>
                <a:sym typeface="Calibri"/>
              </a:rPr>
              <a:t>Las características de una startup son:</a:t>
            </a:r>
            <a:endParaRPr b="0" i="0" sz="1400" u="none" cap="none" strike="noStrike">
              <a:solidFill>
                <a:schemeClr val="dk1"/>
              </a:solidFill>
              <a:latin typeface="Arial"/>
              <a:ea typeface="Arial"/>
              <a:cs typeface="Arial"/>
              <a:sym typeface="Arial"/>
            </a:endParaRPr>
          </a:p>
        </p:txBody>
      </p:sp>
      <p:sp>
        <p:nvSpPr>
          <p:cNvPr id="254" name="Google Shape;254;p18"/>
          <p:cNvSpPr/>
          <p:nvPr/>
        </p:nvSpPr>
        <p:spPr>
          <a:xfrm>
            <a:off x="642657" y="2035018"/>
            <a:ext cx="1094524" cy="2954655"/>
          </a:xfrm>
          <a:prstGeom prst="roundRect">
            <a:avLst>
              <a:gd fmla="val 10000" name="adj"/>
            </a:avLst>
          </a:prstGeom>
          <a:solidFill>
            <a:srgbClr val="00B1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8"/>
          <p:cNvSpPr txBox="1"/>
          <p:nvPr/>
        </p:nvSpPr>
        <p:spPr>
          <a:xfrm>
            <a:off x="642657" y="3438479"/>
            <a:ext cx="1094524" cy="655126"/>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900"/>
              <a:buFont typeface="Calibri"/>
              <a:buNone/>
            </a:pPr>
            <a:r>
              <a:rPr b="1" i="0" lang="es-ES" sz="900" u="none" cap="none" strike="noStrike">
                <a:solidFill>
                  <a:schemeClr val="lt1"/>
                </a:solidFill>
                <a:latin typeface="Calibri"/>
                <a:ea typeface="Calibri"/>
                <a:cs typeface="Calibri"/>
                <a:sym typeface="Calibri"/>
              </a:rPr>
              <a:t>Rentabilidad</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315"/>
              </a:spcBef>
              <a:spcAft>
                <a:spcPts val="0"/>
              </a:spcAft>
              <a:buClr>
                <a:schemeClr val="lt1"/>
              </a:buClr>
              <a:buSzPts val="900"/>
              <a:buFont typeface="Calibri"/>
              <a:buNone/>
            </a:pPr>
            <a:r>
              <a:rPr b="0" i="0" lang="es-ES" sz="900" u="none" cap="none" strike="noStrike">
                <a:solidFill>
                  <a:schemeClr val="lt1"/>
                </a:solidFill>
                <a:latin typeface="Calibri"/>
                <a:ea typeface="Calibri"/>
                <a:cs typeface="Calibri"/>
                <a:sym typeface="Calibri"/>
              </a:rPr>
              <a:t>Capacidad </a:t>
            </a:r>
            <a:br>
              <a:rPr b="0" i="0" lang="es-ES" sz="900" u="none" cap="none" strike="noStrike">
                <a:solidFill>
                  <a:schemeClr val="lt1"/>
                </a:solidFill>
                <a:latin typeface="Calibri"/>
                <a:ea typeface="Calibri"/>
                <a:cs typeface="Calibri"/>
                <a:sym typeface="Calibri"/>
              </a:rPr>
            </a:br>
            <a:r>
              <a:rPr b="0" i="0" lang="es-ES" sz="900" u="none" cap="none" strike="noStrike">
                <a:solidFill>
                  <a:schemeClr val="lt1"/>
                </a:solidFill>
                <a:latin typeface="Calibri"/>
                <a:ea typeface="Calibri"/>
                <a:cs typeface="Calibri"/>
                <a:sym typeface="Calibri"/>
              </a:rPr>
              <a:t>de generar </a:t>
            </a:r>
            <a:br>
              <a:rPr b="0" i="0" lang="es-ES" sz="900" u="none" cap="none" strike="noStrike">
                <a:solidFill>
                  <a:schemeClr val="lt1"/>
                </a:solidFill>
                <a:latin typeface="Calibri"/>
                <a:ea typeface="Calibri"/>
                <a:cs typeface="Calibri"/>
                <a:sym typeface="Calibri"/>
              </a:rPr>
            </a:br>
            <a:r>
              <a:rPr b="0" i="0" lang="es-ES" sz="900" u="none" cap="none" strike="noStrike">
                <a:solidFill>
                  <a:schemeClr val="lt1"/>
                </a:solidFill>
                <a:latin typeface="Calibri"/>
                <a:ea typeface="Calibri"/>
                <a:cs typeface="Calibri"/>
                <a:sym typeface="Calibri"/>
              </a:rPr>
              <a:t>utilidades.</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315"/>
              </a:spcBef>
              <a:spcAft>
                <a:spcPts val="0"/>
              </a:spcAft>
              <a:buClr>
                <a:schemeClr val="dk1"/>
              </a:buClr>
              <a:buSzPts val="900"/>
              <a:buFont typeface="Calibri"/>
              <a:buNone/>
            </a:pPr>
            <a:r>
              <a:t/>
            </a:r>
            <a:endParaRPr b="0" i="0" sz="900" u="none" cap="none" strike="noStrike">
              <a:solidFill>
                <a:schemeClr val="lt1"/>
              </a:solidFill>
              <a:latin typeface="Calibri"/>
              <a:ea typeface="Calibri"/>
              <a:cs typeface="Calibri"/>
              <a:sym typeface="Calibri"/>
            </a:endParaRPr>
          </a:p>
          <a:p>
            <a:pPr indent="0" lvl="0" marL="0" marR="0" rtl="0" algn="ctr">
              <a:lnSpc>
                <a:spcPct val="90000"/>
              </a:lnSpc>
              <a:spcBef>
                <a:spcPts val="315"/>
              </a:spcBef>
              <a:spcAft>
                <a:spcPts val="0"/>
              </a:spcAft>
              <a:buClr>
                <a:schemeClr val="dk1"/>
              </a:buClr>
              <a:buSzPts val="900"/>
              <a:buFont typeface="Calibri"/>
              <a:buNone/>
            </a:pPr>
            <a:r>
              <a:t/>
            </a:r>
            <a:endParaRPr b="0" i="0" sz="900" u="none" cap="none" strike="noStrike">
              <a:solidFill>
                <a:schemeClr val="lt1"/>
              </a:solidFill>
              <a:latin typeface="Calibri"/>
              <a:ea typeface="Calibri"/>
              <a:cs typeface="Calibri"/>
              <a:sym typeface="Calibri"/>
            </a:endParaRPr>
          </a:p>
        </p:txBody>
      </p:sp>
      <p:sp>
        <p:nvSpPr>
          <p:cNvPr id="256" name="Google Shape;256;p18"/>
          <p:cNvSpPr/>
          <p:nvPr/>
        </p:nvSpPr>
        <p:spPr>
          <a:xfrm>
            <a:off x="697969" y="2212297"/>
            <a:ext cx="983900" cy="983900"/>
          </a:xfrm>
          <a:prstGeom prst="ellipse">
            <a:avLst/>
          </a:prstGeom>
          <a:blipFill rotWithShape="1">
            <a:blip r:embed="rId3">
              <a:alphaModFix/>
            </a:blip>
            <a:stretch>
              <a:fillRect b="0" l="-55995" r="-55995" t="0"/>
            </a:stretch>
          </a:blip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8"/>
          <p:cNvSpPr/>
          <p:nvPr/>
        </p:nvSpPr>
        <p:spPr>
          <a:xfrm>
            <a:off x="1770017" y="2035018"/>
            <a:ext cx="1094524" cy="2954655"/>
          </a:xfrm>
          <a:prstGeom prst="roundRect">
            <a:avLst>
              <a:gd fmla="val 10000" name="adj"/>
            </a:avLst>
          </a:prstGeom>
          <a:solidFill>
            <a:srgbClr val="00B1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8"/>
          <p:cNvSpPr txBox="1"/>
          <p:nvPr/>
        </p:nvSpPr>
        <p:spPr>
          <a:xfrm>
            <a:off x="1770017" y="3438479"/>
            <a:ext cx="1094524" cy="699832"/>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900"/>
              <a:buFont typeface="Calibri"/>
              <a:buNone/>
            </a:pPr>
            <a:r>
              <a:rPr b="1" i="0" lang="es-ES" sz="900" u="none" cap="none" strike="noStrike">
                <a:solidFill>
                  <a:schemeClr val="lt1"/>
                </a:solidFill>
                <a:latin typeface="Calibri"/>
                <a:ea typeface="Calibri"/>
                <a:cs typeface="Calibri"/>
                <a:sym typeface="Calibri"/>
              </a:rPr>
              <a:t>Escalabilidad</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315"/>
              </a:spcBef>
              <a:spcAft>
                <a:spcPts val="0"/>
              </a:spcAft>
              <a:buClr>
                <a:schemeClr val="lt1"/>
              </a:buClr>
              <a:buSzPts val="900"/>
              <a:buFont typeface="Calibri"/>
              <a:buNone/>
            </a:pPr>
            <a:r>
              <a:rPr b="0" i="0" lang="es-ES" sz="900" u="none" cap="none" strike="noStrike">
                <a:solidFill>
                  <a:schemeClr val="lt1"/>
                </a:solidFill>
                <a:latin typeface="Calibri"/>
                <a:ea typeface="Calibri"/>
                <a:cs typeface="Calibri"/>
                <a:sym typeface="Calibri"/>
              </a:rPr>
              <a:t>Capacidad de alcanzar un crecimiento exponencial.</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315"/>
              </a:spcBef>
              <a:spcAft>
                <a:spcPts val="0"/>
              </a:spcAft>
              <a:buClr>
                <a:schemeClr val="dk1"/>
              </a:buClr>
              <a:buSzPts val="900"/>
              <a:buFont typeface="Calibri"/>
              <a:buNone/>
            </a:pPr>
            <a:r>
              <a:t/>
            </a:r>
            <a:endParaRPr b="0" i="0" sz="900" u="none" cap="none" strike="noStrike">
              <a:solidFill>
                <a:schemeClr val="lt1"/>
              </a:solidFill>
              <a:latin typeface="Calibri"/>
              <a:ea typeface="Calibri"/>
              <a:cs typeface="Calibri"/>
              <a:sym typeface="Calibri"/>
            </a:endParaRPr>
          </a:p>
        </p:txBody>
      </p:sp>
      <p:sp>
        <p:nvSpPr>
          <p:cNvPr id="259" name="Google Shape;259;p18"/>
          <p:cNvSpPr/>
          <p:nvPr/>
        </p:nvSpPr>
        <p:spPr>
          <a:xfrm>
            <a:off x="2897378" y="2035018"/>
            <a:ext cx="1094524" cy="2954655"/>
          </a:xfrm>
          <a:prstGeom prst="roundRect">
            <a:avLst>
              <a:gd fmla="val 10000" name="adj"/>
            </a:avLst>
          </a:prstGeom>
          <a:solidFill>
            <a:srgbClr val="00B1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8"/>
          <p:cNvSpPr txBox="1"/>
          <p:nvPr/>
        </p:nvSpPr>
        <p:spPr>
          <a:xfrm>
            <a:off x="2897378" y="3438479"/>
            <a:ext cx="1094524" cy="81253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900"/>
              <a:buFont typeface="Calibri"/>
              <a:buNone/>
            </a:pPr>
            <a:r>
              <a:rPr b="1" i="0" lang="es-ES" sz="900" u="none" cap="none" strike="noStrike">
                <a:solidFill>
                  <a:schemeClr val="lt1"/>
                </a:solidFill>
                <a:latin typeface="Calibri"/>
                <a:ea typeface="Calibri"/>
                <a:cs typeface="Calibri"/>
                <a:sym typeface="Calibri"/>
              </a:rPr>
              <a:t>Replicabilidad</a:t>
            </a:r>
            <a:endParaRPr b="1" i="0" sz="900" u="none" cap="none" strike="noStrike">
              <a:solidFill>
                <a:schemeClr val="lt1"/>
              </a:solidFill>
              <a:latin typeface="Calibri"/>
              <a:ea typeface="Calibri"/>
              <a:cs typeface="Calibri"/>
              <a:sym typeface="Calibri"/>
            </a:endParaRPr>
          </a:p>
          <a:p>
            <a:pPr indent="0" lvl="0" marL="0" marR="0" rtl="0" algn="ctr">
              <a:lnSpc>
                <a:spcPct val="90000"/>
              </a:lnSpc>
              <a:spcBef>
                <a:spcPts val="315"/>
              </a:spcBef>
              <a:spcAft>
                <a:spcPts val="0"/>
              </a:spcAft>
              <a:buClr>
                <a:schemeClr val="lt1"/>
              </a:buClr>
              <a:buSzPts val="900"/>
              <a:buFont typeface="Calibri"/>
              <a:buNone/>
            </a:pPr>
            <a:r>
              <a:rPr b="0" i="0" lang="es-ES" sz="900" u="none" cap="none" strike="noStrike">
                <a:solidFill>
                  <a:schemeClr val="lt1"/>
                </a:solidFill>
                <a:latin typeface="Calibri"/>
                <a:ea typeface="Calibri"/>
                <a:cs typeface="Calibri"/>
                <a:sym typeface="Calibri"/>
              </a:rPr>
              <a:t>Capacidad de colocar </a:t>
            </a:r>
            <a:br>
              <a:rPr b="0" i="0" lang="es-ES" sz="900" u="none" cap="none" strike="noStrike">
                <a:solidFill>
                  <a:schemeClr val="lt1"/>
                </a:solidFill>
                <a:latin typeface="Calibri"/>
                <a:ea typeface="Calibri"/>
                <a:cs typeface="Calibri"/>
                <a:sym typeface="Calibri"/>
              </a:rPr>
            </a:br>
            <a:r>
              <a:rPr b="0" i="0" lang="es-ES" sz="900" u="none" cap="none" strike="noStrike">
                <a:solidFill>
                  <a:schemeClr val="lt1"/>
                </a:solidFill>
                <a:latin typeface="Calibri"/>
                <a:ea typeface="Calibri"/>
                <a:cs typeface="Calibri"/>
                <a:sym typeface="Calibri"/>
              </a:rPr>
              <a:t>el negocio en otro contexto geográfico </a:t>
            </a:r>
            <a:br>
              <a:rPr b="0" i="0" lang="es-ES" sz="900" u="none" cap="none" strike="noStrike">
                <a:solidFill>
                  <a:schemeClr val="lt1"/>
                </a:solidFill>
                <a:latin typeface="Calibri"/>
                <a:ea typeface="Calibri"/>
                <a:cs typeface="Calibri"/>
                <a:sym typeface="Calibri"/>
              </a:rPr>
            </a:br>
            <a:r>
              <a:rPr b="0" i="0" lang="es-ES" sz="900" u="none" cap="none" strike="noStrike">
                <a:solidFill>
                  <a:schemeClr val="lt1"/>
                </a:solidFill>
                <a:latin typeface="Calibri"/>
                <a:ea typeface="Calibri"/>
                <a:cs typeface="Calibri"/>
                <a:sym typeface="Calibri"/>
              </a:rPr>
              <a:t>sin mayores inversiones.</a:t>
            </a:r>
            <a:endParaRPr b="0" i="0" sz="900" u="none" cap="none" strike="noStrike">
              <a:solidFill>
                <a:schemeClr val="lt1"/>
              </a:solidFill>
              <a:latin typeface="Calibri"/>
              <a:ea typeface="Calibri"/>
              <a:cs typeface="Calibri"/>
              <a:sym typeface="Calibri"/>
            </a:endParaRPr>
          </a:p>
        </p:txBody>
      </p:sp>
      <p:sp>
        <p:nvSpPr>
          <p:cNvPr id="261" name="Google Shape;261;p18"/>
          <p:cNvSpPr/>
          <p:nvPr/>
        </p:nvSpPr>
        <p:spPr>
          <a:xfrm>
            <a:off x="4024738" y="2035018"/>
            <a:ext cx="1094524" cy="2954655"/>
          </a:xfrm>
          <a:prstGeom prst="roundRect">
            <a:avLst>
              <a:gd fmla="val 10000" name="adj"/>
            </a:avLst>
          </a:prstGeom>
          <a:solidFill>
            <a:srgbClr val="00B1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18"/>
          <p:cNvSpPr txBox="1"/>
          <p:nvPr/>
        </p:nvSpPr>
        <p:spPr>
          <a:xfrm>
            <a:off x="4024738" y="3428723"/>
            <a:ext cx="1094524" cy="727737"/>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900"/>
              <a:buFont typeface="Calibri"/>
              <a:buNone/>
            </a:pPr>
            <a:r>
              <a:rPr b="1" i="0" lang="es-ES" sz="900" u="none" cap="none" strike="noStrike">
                <a:solidFill>
                  <a:schemeClr val="lt1"/>
                </a:solidFill>
                <a:latin typeface="Calibri"/>
                <a:ea typeface="Calibri"/>
                <a:cs typeface="Calibri"/>
                <a:sym typeface="Calibri"/>
              </a:rPr>
              <a:t>Life time value</a:t>
            </a:r>
            <a:endParaRPr b="1" i="0" sz="900" u="none" cap="none" strike="noStrike">
              <a:solidFill>
                <a:schemeClr val="lt1"/>
              </a:solidFill>
              <a:latin typeface="Calibri"/>
              <a:ea typeface="Calibri"/>
              <a:cs typeface="Calibri"/>
              <a:sym typeface="Calibri"/>
            </a:endParaRPr>
          </a:p>
          <a:p>
            <a:pPr indent="0" lvl="0" marL="0" marR="0" rtl="0" algn="ctr">
              <a:lnSpc>
                <a:spcPct val="90000"/>
              </a:lnSpc>
              <a:spcBef>
                <a:spcPts val="315"/>
              </a:spcBef>
              <a:spcAft>
                <a:spcPts val="0"/>
              </a:spcAft>
              <a:buClr>
                <a:schemeClr val="lt1"/>
              </a:buClr>
              <a:buSzPts val="900"/>
              <a:buFont typeface="Calibri"/>
              <a:buNone/>
            </a:pPr>
            <a:r>
              <a:rPr b="0" i="0" lang="es-ES" sz="900" u="none" cap="none" strike="noStrike">
                <a:solidFill>
                  <a:schemeClr val="lt1"/>
                </a:solidFill>
                <a:latin typeface="Calibri"/>
                <a:ea typeface="Calibri"/>
                <a:cs typeface="Calibri"/>
                <a:sym typeface="Calibri"/>
              </a:rPr>
              <a:t>Alta recurrencia para fomentar la </a:t>
            </a:r>
            <a:br>
              <a:rPr b="0" i="0" lang="es-ES" sz="900" u="none" cap="none" strike="noStrike">
                <a:solidFill>
                  <a:schemeClr val="lt1"/>
                </a:solidFill>
                <a:latin typeface="Calibri"/>
                <a:ea typeface="Calibri"/>
                <a:cs typeface="Calibri"/>
                <a:sym typeface="Calibri"/>
              </a:rPr>
            </a:br>
            <a:r>
              <a:rPr b="0" i="0" lang="es-ES" sz="900" u="none" cap="none" strike="noStrike">
                <a:solidFill>
                  <a:schemeClr val="lt1"/>
                </a:solidFill>
                <a:latin typeface="Calibri"/>
                <a:ea typeface="Calibri"/>
                <a:cs typeface="Calibri"/>
                <a:sym typeface="Calibri"/>
              </a:rPr>
              <a:t>frecuencia de compra de los clientes.</a:t>
            </a:r>
            <a:endParaRPr b="0" i="0" sz="900" u="none" cap="none" strike="noStrike">
              <a:solidFill>
                <a:schemeClr val="lt1"/>
              </a:solidFill>
              <a:latin typeface="Calibri"/>
              <a:ea typeface="Calibri"/>
              <a:cs typeface="Calibri"/>
              <a:sym typeface="Calibri"/>
            </a:endParaRPr>
          </a:p>
        </p:txBody>
      </p:sp>
      <p:sp>
        <p:nvSpPr>
          <p:cNvPr id="263" name="Google Shape;263;p18"/>
          <p:cNvSpPr/>
          <p:nvPr/>
        </p:nvSpPr>
        <p:spPr>
          <a:xfrm>
            <a:off x="4080050" y="2212297"/>
            <a:ext cx="983900" cy="983900"/>
          </a:xfrm>
          <a:prstGeom prst="ellipse">
            <a:avLst/>
          </a:prstGeom>
          <a:blipFill rotWithShape="1">
            <a:blip r:embed="rId4">
              <a:alphaModFix/>
            </a:blip>
            <a:stretch>
              <a:fillRect b="-3996" l="0" r="0" t="-3996"/>
            </a:stretch>
          </a:blip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8"/>
          <p:cNvSpPr/>
          <p:nvPr/>
        </p:nvSpPr>
        <p:spPr>
          <a:xfrm>
            <a:off x="5152099" y="2035018"/>
            <a:ext cx="1094524" cy="2954655"/>
          </a:xfrm>
          <a:prstGeom prst="roundRect">
            <a:avLst>
              <a:gd fmla="val 10000" name="adj"/>
            </a:avLst>
          </a:prstGeom>
          <a:solidFill>
            <a:srgbClr val="00B1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8"/>
          <p:cNvSpPr txBox="1"/>
          <p:nvPr/>
        </p:nvSpPr>
        <p:spPr>
          <a:xfrm>
            <a:off x="5152099" y="3437134"/>
            <a:ext cx="1094524" cy="874474"/>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900"/>
              <a:buFont typeface="Calibri"/>
              <a:buNone/>
            </a:pPr>
            <a:r>
              <a:rPr b="1" i="0" lang="es-ES" sz="900" u="none" cap="none" strike="noStrike">
                <a:solidFill>
                  <a:schemeClr val="lt1"/>
                </a:solidFill>
                <a:latin typeface="Calibri"/>
                <a:ea typeface="Calibri"/>
                <a:cs typeface="Calibri"/>
                <a:sym typeface="Calibri"/>
              </a:rPr>
              <a:t>Innovación</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315"/>
              </a:spcBef>
              <a:spcAft>
                <a:spcPts val="0"/>
              </a:spcAft>
              <a:buClr>
                <a:schemeClr val="lt1"/>
              </a:buClr>
              <a:buSzPts val="900"/>
              <a:buFont typeface="Calibri"/>
              <a:buNone/>
            </a:pPr>
            <a:r>
              <a:rPr b="0" i="0" lang="es-ES" sz="900" u="none" cap="none" strike="noStrike">
                <a:solidFill>
                  <a:schemeClr val="lt1"/>
                </a:solidFill>
                <a:latin typeface="Calibri"/>
                <a:ea typeface="Calibri"/>
                <a:cs typeface="Calibri"/>
                <a:sym typeface="Calibri"/>
              </a:rPr>
              <a:t>Proceso para ofrecer novedades capaces </a:t>
            </a:r>
            <a:br>
              <a:rPr b="0" i="0" lang="es-ES" sz="900" u="none" cap="none" strike="noStrike">
                <a:solidFill>
                  <a:schemeClr val="lt1"/>
                </a:solidFill>
                <a:latin typeface="Calibri"/>
                <a:ea typeface="Calibri"/>
                <a:cs typeface="Calibri"/>
                <a:sym typeface="Calibri"/>
              </a:rPr>
            </a:br>
            <a:r>
              <a:rPr b="0" i="0" lang="es-ES" sz="900" u="none" cap="none" strike="noStrike">
                <a:solidFill>
                  <a:schemeClr val="lt1"/>
                </a:solidFill>
                <a:latin typeface="Calibri"/>
                <a:ea typeface="Calibri"/>
                <a:cs typeface="Calibri"/>
                <a:sym typeface="Calibri"/>
              </a:rPr>
              <a:t>de diferenciarse significativamente de los competidores.</a:t>
            </a:r>
            <a:endParaRPr b="0" i="0" sz="900" u="none" cap="none" strike="noStrike">
              <a:solidFill>
                <a:schemeClr val="lt1"/>
              </a:solidFill>
              <a:latin typeface="Calibri"/>
              <a:ea typeface="Calibri"/>
              <a:cs typeface="Calibri"/>
              <a:sym typeface="Calibri"/>
            </a:endParaRPr>
          </a:p>
        </p:txBody>
      </p:sp>
      <p:sp>
        <p:nvSpPr>
          <p:cNvPr id="266" name="Google Shape;266;p18"/>
          <p:cNvSpPr/>
          <p:nvPr/>
        </p:nvSpPr>
        <p:spPr>
          <a:xfrm>
            <a:off x="5207411" y="2212297"/>
            <a:ext cx="983900" cy="983900"/>
          </a:xfrm>
          <a:prstGeom prst="ellipse">
            <a:avLst/>
          </a:prstGeom>
          <a:blipFill rotWithShape="1">
            <a:blip r:embed="rId5">
              <a:alphaModFix/>
            </a:blip>
            <a:stretch>
              <a:fillRect b="0" l="-38995" r="-38994" t="0"/>
            </a:stretch>
          </a:blip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8"/>
          <p:cNvSpPr/>
          <p:nvPr/>
        </p:nvSpPr>
        <p:spPr>
          <a:xfrm>
            <a:off x="6279459" y="2035018"/>
            <a:ext cx="1094524" cy="2954655"/>
          </a:xfrm>
          <a:prstGeom prst="roundRect">
            <a:avLst>
              <a:gd fmla="val 10000" name="adj"/>
            </a:avLst>
          </a:prstGeom>
          <a:solidFill>
            <a:srgbClr val="00B1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8"/>
          <p:cNvSpPr txBox="1"/>
          <p:nvPr/>
        </p:nvSpPr>
        <p:spPr>
          <a:xfrm>
            <a:off x="6279459" y="3446872"/>
            <a:ext cx="1094524" cy="1181862"/>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900"/>
              <a:buFont typeface="Calibri"/>
              <a:buNone/>
            </a:pPr>
            <a:r>
              <a:rPr b="1" i="0" lang="es-ES" sz="900" u="none" cap="none" strike="noStrike">
                <a:solidFill>
                  <a:schemeClr val="lt1"/>
                </a:solidFill>
                <a:latin typeface="Calibri"/>
                <a:ea typeface="Calibri"/>
                <a:cs typeface="Calibri"/>
                <a:sym typeface="Calibri"/>
              </a:rPr>
              <a:t>Mesurabilidad</a:t>
            </a:r>
            <a:endParaRPr b="1" i="0" sz="900" u="none" cap="none" strike="noStrike">
              <a:solidFill>
                <a:schemeClr val="lt1"/>
              </a:solidFill>
              <a:latin typeface="Calibri"/>
              <a:ea typeface="Calibri"/>
              <a:cs typeface="Calibri"/>
              <a:sym typeface="Calibri"/>
            </a:endParaRPr>
          </a:p>
          <a:p>
            <a:pPr indent="0" lvl="0" marL="0" marR="0" rtl="0" algn="ctr">
              <a:lnSpc>
                <a:spcPct val="90000"/>
              </a:lnSpc>
              <a:spcBef>
                <a:spcPts val="315"/>
              </a:spcBef>
              <a:spcAft>
                <a:spcPts val="0"/>
              </a:spcAft>
              <a:buClr>
                <a:schemeClr val="lt1"/>
              </a:buClr>
              <a:buSzPts val="900"/>
              <a:buFont typeface="Calibri"/>
              <a:buNone/>
            </a:pPr>
            <a:r>
              <a:rPr b="0" i="0" lang="es-ES" sz="900" u="none" cap="none" strike="noStrike">
                <a:solidFill>
                  <a:schemeClr val="lt1"/>
                </a:solidFill>
                <a:latin typeface="Calibri"/>
                <a:ea typeface="Calibri"/>
                <a:cs typeface="Calibri"/>
                <a:sym typeface="Calibri"/>
              </a:rPr>
              <a:t>Uso de métricas o indicadores para </a:t>
            </a:r>
            <a:br>
              <a:rPr b="0" i="0" lang="es-ES" sz="900" u="none" cap="none" strike="noStrike">
                <a:solidFill>
                  <a:schemeClr val="lt1"/>
                </a:solidFill>
                <a:latin typeface="Calibri"/>
                <a:ea typeface="Calibri"/>
                <a:cs typeface="Calibri"/>
                <a:sym typeface="Calibri"/>
              </a:rPr>
            </a:br>
            <a:r>
              <a:rPr b="0" i="0" lang="es-ES" sz="900" u="none" cap="none" strike="noStrike">
                <a:solidFill>
                  <a:schemeClr val="lt1"/>
                </a:solidFill>
                <a:latin typeface="Calibri"/>
                <a:ea typeface="Calibri"/>
                <a:cs typeface="Calibri"/>
                <a:sym typeface="Calibri"/>
              </a:rPr>
              <a:t>medir el desempeño</a:t>
            </a:r>
            <a:br>
              <a:rPr b="0" i="0" lang="es-ES" sz="900" u="none" cap="none" strike="noStrike">
                <a:solidFill>
                  <a:schemeClr val="lt1"/>
                </a:solidFill>
                <a:latin typeface="Calibri"/>
                <a:ea typeface="Calibri"/>
                <a:cs typeface="Calibri"/>
                <a:sym typeface="Calibri"/>
              </a:rPr>
            </a:br>
            <a:r>
              <a:rPr b="0" i="0" lang="es-ES" sz="900" u="none" cap="none" strike="noStrike">
                <a:solidFill>
                  <a:schemeClr val="lt1"/>
                </a:solidFill>
                <a:latin typeface="Calibri"/>
                <a:ea typeface="Calibri"/>
                <a:cs typeface="Calibri"/>
                <a:sym typeface="Calibri"/>
              </a:rPr>
              <a:t> y la evolución </a:t>
            </a:r>
            <a:br>
              <a:rPr b="0" i="0" lang="es-ES" sz="900" u="none" cap="none" strike="noStrike">
                <a:solidFill>
                  <a:schemeClr val="lt1"/>
                </a:solidFill>
                <a:latin typeface="Calibri"/>
                <a:ea typeface="Calibri"/>
                <a:cs typeface="Calibri"/>
                <a:sym typeface="Calibri"/>
              </a:rPr>
            </a:br>
            <a:r>
              <a:rPr b="0" i="0" lang="es-ES" sz="900" u="none" cap="none" strike="noStrike">
                <a:solidFill>
                  <a:schemeClr val="lt1"/>
                </a:solidFill>
                <a:latin typeface="Calibri"/>
                <a:ea typeface="Calibri"/>
                <a:cs typeface="Calibri"/>
                <a:sym typeface="Calibri"/>
              </a:rPr>
              <a:t>del negocio.</a:t>
            </a:r>
            <a:endParaRPr b="0" i="0" sz="900" u="none" cap="none" strike="noStrike">
              <a:solidFill>
                <a:schemeClr val="lt1"/>
              </a:solidFill>
              <a:latin typeface="Calibri"/>
              <a:ea typeface="Calibri"/>
              <a:cs typeface="Calibri"/>
              <a:sym typeface="Calibri"/>
            </a:endParaRPr>
          </a:p>
        </p:txBody>
      </p:sp>
      <p:sp>
        <p:nvSpPr>
          <p:cNvPr id="269" name="Google Shape;269;p18"/>
          <p:cNvSpPr/>
          <p:nvPr/>
        </p:nvSpPr>
        <p:spPr>
          <a:xfrm>
            <a:off x="7406819" y="2035018"/>
            <a:ext cx="1094524" cy="2954655"/>
          </a:xfrm>
          <a:prstGeom prst="roundRect">
            <a:avLst>
              <a:gd fmla="val 10000" name="adj"/>
            </a:avLst>
          </a:prstGeom>
          <a:solidFill>
            <a:srgbClr val="00B1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18"/>
          <p:cNvSpPr txBox="1"/>
          <p:nvPr/>
        </p:nvSpPr>
        <p:spPr>
          <a:xfrm>
            <a:off x="7406819" y="3456628"/>
            <a:ext cx="1094524" cy="98390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lt1"/>
              </a:buClr>
              <a:buSzPts val="900"/>
              <a:buFont typeface="Calibri"/>
              <a:buNone/>
            </a:pPr>
            <a:r>
              <a:rPr b="1" i="0" lang="es-ES" sz="900" u="none" cap="none" strike="noStrike">
                <a:solidFill>
                  <a:schemeClr val="lt1"/>
                </a:solidFill>
                <a:latin typeface="Calibri"/>
                <a:ea typeface="Calibri"/>
                <a:cs typeface="Calibri"/>
                <a:sym typeface="Calibri"/>
              </a:rPr>
              <a:t>Apoyada en la tecnología</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315"/>
              </a:spcBef>
              <a:spcAft>
                <a:spcPts val="0"/>
              </a:spcAft>
              <a:buClr>
                <a:schemeClr val="lt1"/>
              </a:buClr>
              <a:buSzPts val="900"/>
              <a:buFont typeface="Calibri"/>
              <a:buNone/>
            </a:pPr>
            <a:r>
              <a:rPr b="0" i="0" lang="es-ES" sz="900" u="none" cap="none" strike="noStrike">
                <a:solidFill>
                  <a:schemeClr val="lt1"/>
                </a:solidFill>
                <a:latin typeface="Calibri"/>
                <a:ea typeface="Calibri"/>
                <a:cs typeface="Calibri"/>
                <a:sym typeface="Calibri"/>
              </a:rPr>
              <a:t>Necesario para captar la atención de los clientes y mejorar la eficiencia de las operaciones</a:t>
            </a:r>
            <a:endParaRPr b="0" i="0" sz="900" u="none" cap="none" strike="noStrike">
              <a:solidFill>
                <a:schemeClr val="lt1"/>
              </a:solidFill>
              <a:latin typeface="Calibri"/>
              <a:ea typeface="Calibri"/>
              <a:cs typeface="Calibri"/>
              <a:sym typeface="Calibri"/>
            </a:endParaRPr>
          </a:p>
        </p:txBody>
      </p:sp>
      <p:sp>
        <p:nvSpPr>
          <p:cNvPr id="271" name="Google Shape;271;p18"/>
          <p:cNvSpPr/>
          <p:nvPr/>
        </p:nvSpPr>
        <p:spPr>
          <a:xfrm>
            <a:off x="7462132" y="2212297"/>
            <a:ext cx="983900" cy="983900"/>
          </a:xfrm>
          <a:prstGeom prst="ellipse">
            <a:avLst/>
          </a:prstGeom>
          <a:blipFill rotWithShape="1">
            <a:blip r:embed="rId6">
              <a:alphaModFix/>
            </a:blip>
            <a:stretch>
              <a:fillRect b="0" l="-24995" r="-24994" t="0"/>
            </a:stretch>
          </a:blip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8"/>
          <p:cNvSpPr/>
          <p:nvPr/>
        </p:nvSpPr>
        <p:spPr>
          <a:xfrm>
            <a:off x="954001" y="4398742"/>
            <a:ext cx="7235998" cy="443198"/>
          </a:xfrm>
          <a:prstGeom prst="leftRightArrow">
            <a:avLst>
              <a:gd fmla="val 50000" name="adj1"/>
              <a:gd fmla="val 50000" name="adj2"/>
            </a:avLst>
          </a:prstGeom>
          <a:solidFill>
            <a:srgbClr val="D1E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8"/>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CARACTERÍSTICAS DE STARTUPS</a:t>
            </a:r>
            <a:endParaRPr b="0" i="0" sz="1000" u="none" cap="none" strike="noStrike">
              <a:solidFill>
                <a:srgbClr val="A5A5A5"/>
              </a:solidFill>
              <a:latin typeface="Calibri"/>
              <a:ea typeface="Calibri"/>
              <a:cs typeface="Calibri"/>
              <a:sym typeface="Calibri"/>
            </a:endParaRPr>
          </a:p>
        </p:txBody>
      </p:sp>
      <p:pic>
        <p:nvPicPr>
          <p:cNvPr id="274" name="Google Shape;274;p18"/>
          <p:cNvPicPr preferRelativeResize="0"/>
          <p:nvPr/>
        </p:nvPicPr>
        <p:blipFill rotWithShape="1">
          <a:blip r:embed="rId7">
            <a:alphaModFix/>
          </a:blip>
          <a:srcRect b="0" l="0" r="0" t="0"/>
          <a:stretch/>
        </p:blipFill>
        <p:spPr>
          <a:xfrm>
            <a:off x="6332414" y="2250318"/>
            <a:ext cx="983347" cy="983347"/>
          </a:xfrm>
          <a:prstGeom prst="ellipse">
            <a:avLst/>
          </a:prstGeom>
          <a:noFill/>
          <a:ln cap="flat" cmpd="sng" w="28575">
            <a:solidFill>
              <a:schemeClr val="lt1"/>
            </a:solidFill>
            <a:prstDash val="solid"/>
            <a:round/>
            <a:headEnd len="sm" w="sm" type="none"/>
            <a:tailEnd len="sm" w="sm" type="none"/>
          </a:ln>
        </p:spPr>
      </p:pic>
      <p:pic>
        <p:nvPicPr>
          <p:cNvPr id="275" name="Google Shape;275;p18"/>
          <p:cNvPicPr preferRelativeResize="0"/>
          <p:nvPr/>
        </p:nvPicPr>
        <p:blipFill rotWithShape="1">
          <a:blip r:embed="rId8">
            <a:alphaModFix/>
          </a:blip>
          <a:srcRect b="0" l="0" r="0" t="0"/>
          <a:stretch/>
        </p:blipFill>
        <p:spPr>
          <a:xfrm>
            <a:off x="2950006" y="2230359"/>
            <a:ext cx="982018" cy="993560"/>
          </a:xfrm>
          <a:prstGeom prst="ellipse">
            <a:avLst/>
          </a:prstGeom>
          <a:noFill/>
          <a:ln cap="flat" cmpd="sng" w="28575">
            <a:solidFill>
              <a:schemeClr val="lt1"/>
            </a:solidFill>
            <a:prstDash val="solid"/>
            <a:round/>
            <a:headEnd len="sm" w="sm" type="none"/>
            <a:tailEnd len="sm" w="sm" type="none"/>
          </a:ln>
        </p:spPr>
      </p:pic>
      <p:pic>
        <p:nvPicPr>
          <p:cNvPr id="276" name="Google Shape;276;p18"/>
          <p:cNvPicPr preferRelativeResize="0"/>
          <p:nvPr/>
        </p:nvPicPr>
        <p:blipFill rotWithShape="1">
          <a:blip r:embed="rId9">
            <a:alphaModFix/>
          </a:blip>
          <a:srcRect b="0" l="0" r="-1" t="0"/>
          <a:stretch/>
        </p:blipFill>
        <p:spPr>
          <a:xfrm>
            <a:off x="1823926" y="2243939"/>
            <a:ext cx="985304" cy="965035"/>
          </a:xfrm>
          <a:prstGeom prst="ellipse">
            <a:avLst/>
          </a:prstGeom>
          <a:noFill/>
          <a:ln cap="flat" cmpd="sng" w="28575">
            <a:solidFill>
              <a:schemeClr val="lt1"/>
            </a:solidFill>
            <a:prstDash val="solid"/>
            <a:round/>
            <a:headEnd len="sm" w="sm" type="none"/>
            <a:tailEnd len="sm" w="sm" type="none"/>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 name="Shape 33"/>
        <p:cNvGrpSpPr/>
        <p:nvPr/>
      </p:nvGrpSpPr>
      <p:grpSpPr>
        <a:xfrm>
          <a:off x="0" y="0"/>
          <a:ext cx="0" cy="0"/>
          <a:chOff x="0" y="0"/>
          <a:chExt cx="0" cy="0"/>
        </a:xfrm>
      </p:grpSpPr>
      <p:sp>
        <p:nvSpPr>
          <p:cNvPr id="34" name="Google Shape;34;p57"/>
          <p:cNvSpPr/>
          <p:nvPr/>
        </p:nvSpPr>
        <p:spPr>
          <a:xfrm>
            <a:off x="0" y="1"/>
            <a:ext cx="9144000" cy="5715000"/>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35" name="Google Shape;35;p57"/>
          <p:cNvPicPr preferRelativeResize="0"/>
          <p:nvPr/>
        </p:nvPicPr>
        <p:blipFill rotWithShape="1">
          <a:blip r:embed="rId3">
            <a:alphaModFix/>
          </a:blip>
          <a:srcRect b="0" l="0" r="0" t="0"/>
          <a:stretch/>
        </p:blipFill>
        <p:spPr>
          <a:xfrm>
            <a:off x="1" y="946969"/>
            <a:ext cx="2072213" cy="3898064"/>
          </a:xfrm>
          <a:prstGeom prst="rect">
            <a:avLst/>
          </a:prstGeom>
          <a:noFill/>
          <a:ln>
            <a:noFill/>
          </a:ln>
        </p:spPr>
      </p:pic>
      <p:sp>
        <p:nvSpPr>
          <p:cNvPr id="36" name="Google Shape;36;p57"/>
          <p:cNvSpPr/>
          <p:nvPr/>
        </p:nvSpPr>
        <p:spPr>
          <a:xfrm>
            <a:off x="149817" y="3724759"/>
            <a:ext cx="1037633" cy="1069383"/>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37" name="Google Shape;37;p57"/>
          <p:cNvSpPr txBox="1"/>
          <p:nvPr/>
        </p:nvSpPr>
        <p:spPr>
          <a:xfrm>
            <a:off x="2519363" y="2540738"/>
            <a:ext cx="4581728" cy="81253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b="0" i="0" lang="es-ES" sz="3300" u="none" cap="none" strike="noStrike">
                <a:solidFill>
                  <a:schemeClr val="lt1"/>
                </a:solidFill>
                <a:latin typeface="Arial"/>
                <a:ea typeface="Arial"/>
                <a:cs typeface="Arial"/>
                <a:sym typeface="Arial"/>
              </a:rPr>
              <a:t>INTRODUCCIÓN</a:t>
            </a:r>
            <a:endParaRPr/>
          </a:p>
          <a:p>
            <a:pPr indent="0" lvl="0" marL="0" marR="0" rtl="0" algn="l">
              <a:lnSpc>
                <a:spcPct val="80000"/>
              </a:lnSpc>
              <a:spcBef>
                <a:spcPts val="0"/>
              </a:spcBef>
              <a:spcAft>
                <a:spcPts val="0"/>
              </a:spcAft>
              <a:buNone/>
            </a:pPr>
            <a:r>
              <a:rPr b="1" i="0" lang="es-ES" sz="3300" u="none" cap="none" strike="noStrike">
                <a:solidFill>
                  <a:schemeClr val="lt1"/>
                </a:solidFill>
                <a:latin typeface="Arial"/>
                <a:ea typeface="Arial"/>
                <a:cs typeface="Arial"/>
                <a:sym typeface="Arial"/>
              </a:rPr>
              <a:t>DE LA SESIÓN</a:t>
            </a:r>
            <a:endParaRPr/>
          </a:p>
        </p:txBody>
      </p:sp>
      <p:pic>
        <p:nvPicPr>
          <p:cNvPr id="38" name="Google Shape;38;p57"/>
          <p:cNvPicPr preferRelativeResize="0"/>
          <p:nvPr/>
        </p:nvPicPr>
        <p:blipFill rotWithShape="1">
          <a:blip r:embed="rId4">
            <a:alphaModFix amt="16000"/>
          </a:blip>
          <a:srcRect b="0" l="0" r="0" t="0"/>
          <a:stretch/>
        </p:blipFill>
        <p:spPr>
          <a:xfrm>
            <a:off x="334433" y="3817749"/>
            <a:ext cx="809264" cy="809264"/>
          </a:xfrm>
          <a:prstGeom prst="rect">
            <a:avLst/>
          </a:prstGeom>
          <a:noFill/>
          <a:ln>
            <a:noFill/>
          </a:ln>
        </p:spPr>
      </p:pic>
      <p:pic>
        <p:nvPicPr>
          <p:cNvPr id="39" name="Google Shape;39;p57"/>
          <p:cNvPicPr preferRelativeResize="0"/>
          <p:nvPr/>
        </p:nvPicPr>
        <p:blipFill rotWithShape="1">
          <a:blip r:embed="rId5">
            <a:alphaModFix/>
          </a:blip>
          <a:srcRect b="0" l="0" r="0" t="0"/>
          <a:stretch/>
        </p:blipFill>
        <p:spPr>
          <a:xfrm>
            <a:off x="2528619" y="2194222"/>
            <a:ext cx="202176" cy="20821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9"/>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CARACTERÍSTICAS DE STARTUPS</a:t>
            </a:r>
            <a:endParaRPr b="0" i="0" sz="1000" u="none" cap="none" strike="noStrike">
              <a:solidFill>
                <a:srgbClr val="A5A5A5"/>
              </a:solidFill>
              <a:latin typeface="Calibri"/>
              <a:ea typeface="Calibri"/>
              <a:cs typeface="Calibri"/>
              <a:sym typeface="Calibri"/>
            </a:endParaRPr>
          </a:p>
        </p:txBody>
      </p:sp>
      <p:sp>
        <p:nvSpPr>
          <p:cNvPr id="283" name="Google Shape;283;p19"/>
          <p:cNvSpPr/>
          <p:nvPr/>
        </p:nvSpPr>
        <p:spPr>
          <a:xfrm>
            <a:off x="1264374" y="1184324"/>
            <a:ext cx="6974027" cy="1079731"/>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0" lvl="0" marL="11725" marR="0" rtl="0" algn="l">
              <a:lnSpc>
                <a:spcPct val="100000"/>
              </a:lnSpc>
              <a:spcBef>
                <a:spcPts val="0"/>
              </a:spcBef>
              <a:spcAft>
                <a:spcPts val="0"/>
              </a:spcAft>
              <a:buClr>
                <a:srgbClr val="00B2C4"/>
              </a:buClr>
              <a:buSzPts val="1400"/>
              <a:buFont typeface="Arial"/>
              <a:buNone/>
            </a:pPr>
            <a:r>
              <a:rPr b="1" i="0" lang="es-ES" sz="1400" u="none" cap="none" strike="noStrike">
                <a:solidFill>
                  <a:srgbClr val="00B2C4"/>
                </a:solidFill>
                <a:latin typeface="Calibri"/>
                <a:ea typeface="Calibri"/>
                <a:cs typeface="Calibri"/>
                <a:sym typeface="Calibri"/>
              </a:rPr>
              <a:t>RENTABILIDAD:</a:t>
            </a:r>
            <a:endParaRPr b="1" i="0" sz="1400" u="none" cap="none" strike="noStrike">
              <a:solidFill>
                <a:srgbClr val="00B2C4"/>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chemeClr val="dk1"/>
                </a:solidFill>
                <a:latin typeface="Calibri"/>
                <a:ea typeface="Calibri"/>
                <a:cs typeface="Calibri"/>
                <a:sym typeface="Calibri"/>
              </a:rPr>
              <a:t>Zoom Video Communications, que proporciona servicios de videoconferencia, ha logrado una alta rentabilidad debido a su modelo de negocio basado en suscripciones y su capacidad para atraer y retener a un gran número de usuarios.</a:t>
            </a:r>
            <a:endParaRPr b="0" i="0" sz="1400" u="none" cap="none" strike="noStrike">
              <a:solidFill>
                <a:schemeClr val="dk1"/>
              </a:solidFill>
              <a:latin typeface="Calibri"/>
              <a:ea typeface="Calibri"/>
              <a:cs typeface="Calibri"/>
              <a:sym typeface="Calibri"/>
            </a:endParaRPr>
          </a:p>
        </p:txBody>
      </p:sp>
      <p:sp>
        <p:nvSpPr>
          <p:cNvPr id="284" name="Google Shape;284;p19"/>
          <p:cNvSpPr/>
          <p:nvPr/>
        </p:nvSpPr>
        <p:spPr>
          <a:xfrm rot="-5400000">
            <a:off x="937098" y="1166385"/>
            <a:ext cx="1073722" cy="1109601"/>
          </a:xfrm>
          <a:prstGeom prst="round2SameRect">
            <a:avLst>
              <a:gd fmla="val 16667" name="adj1"/>
              <a:gd fmla="val 0" name="adj2"/>
            </a:avLst>
          </a:prstGeom>
          <a:solidFill>
            <a:schemeClr val="lt1"/>
          </a:solidFill>
          <a:ln cap="flat" cmpd="sng" w="19050">
            <a:solidFill>
              <a:srgbClr val="00B1C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285" name="Google Shape;285;p19"/>
          <p:cNvPicPr preferRelativeResize="0"/>
          <p:nvPr/>
        </p:nvPicPr>
        <p:blipFill rotWithShape="1">
          <a:blip r:embed="rId3">
            <a:alphaModFix/>
          </a:blip>
          <a:srcRect b="0" l="0" r="0" t="0"/>
          <a:stretch/>
        </p:blipFill>
        <p:spPr>
          <a:xfrm>
            <a:off x="1095966" y="1343192"/>
            <a:ext cx="755984" cy="755984"/>
          </a:xfrm>
          <a:prstGeom prst="rect">
            <a:avLst/>
          </a:prstGeom>
          <a:noFill/>
          <a:ln>
            <a:noFill/>
          </a:ln>
        </p:spPr>
      </p:pic>
      <p:sp>
        <p:nvSpPr>
          <p:cNvPr id="286" name="Google Shape;286;p19"/>
          <p:cNvSpPr/>
          <p:nvPr/>
        </p:nvSpPr>
        <p:spPr>
          <a:xfrm>
            <a:off x="1264374" y="2403520"/>
            <a:ext cx="6974027" cy="1293409"/>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0" lvl="0" marL="11725" marR="0" rtl="0" algn="l">
              <a:lnSpc>
                <a:spcPct val="100000"/>
              </a:lnSpc>
              <a:spcBef>
                <a:spcPts val="0"/>
              </a:spcBef>
              <a:spcAft>
                <a:spcPts val="0"/>
              </a:spcAft>
              <a:buNone/>
            </a:pPr>
            <a:r>
              <a:rPr b="1" i="0" lang="es-ES" sz="1400" u="none" cap="none" strike="noStrike">
                <a:solidFill>
                  <a:srgbClr val="00B2C4"/>
                </a:solidFill>
                <a:latin typeface="Calibri"/>
                <a:ea typeface="Calibri"/>
                <a:cs typeface="Calibri"/>
                <a:sym typeface="Calibri"/>
              </a:rPr>
              <a:t>ESCALABILIDAD:</a:t>
            </a:r>
            <a:endParaRPr b="1" i="0" sz="1400" u="none" cap="none" strike="noStrike">
              <a:solidFill>
                <a:srgbClr val="00B2C4"/>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Calibri"/>
                <a:ea typeface="Calibri"/>
                <a:cs typeface="Calibri"/>
                <a:sym typeface="Calibri"/>
              </a:rPr>
              <a:t>Airbnb ha demostrado ser altamente escalable al expandir su plataforma de alojamiento en todo el mundo sin la necesidad de adquirir propiedades. Su modelo de negocio permite a cualquier persona ofrecer su hogar como alojamiento, lo que facilita un crecimiento exponencial.</a:t>
            </a:r>
            <a:endParaRPr b="0" i="0" sz="1400" u="none" cap="none" strike="noStrike">
              <a:solidFill>
                <a:schemeClr val="dk1"/>
              </a:solidFill>
              <a:latin typeface="Calibri"/>
              <a:ea typeface="Calibri"/>
              <a:cs typeface="Calibri"/>
              <a:sym typeface="Calibri"/>
            </a:endParaRPr>
          </a:p>
        </p:txBody>
      </p:sp>
      <p:sp>
        <p:nvSpPr>
          <p:cNvPr id="287" name="Google Shape;287;p19"/>
          <p:cNvSpPr/>
          <p:nvPr/>
        </p:nvSpPr>
        <p:spPr>
          <a:xfrm rot="-5400000">
            <a:off x="830259" y="2492420"/>
            <a:ext cx="1287400" cy="1109601"/>
          </a:xfrm>
          <a:prstGeom prst="round2SameRect">
            <a:avLst>
              <a:gd fmla="val 16667" name="adj1"/>
              <a:gd fmla="val 0" name="adj2"/>
            </a:avLst>
          </a:prstGeom>
          <a:solidFill>
            <a:schemeClr val="lt1"/>
          </a:solidFill>
          <a:ln cap="flat" cmpd="sng" w="19050">
            <a:solidFill>
              <a:srgbClr val="00B1C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288" name="Google Shape;288;p19"/>
          <p:cNvPicPr preferRelativeResize="0"/>
          <p:nvPr/>
        </p:nvPicPr>
        <p:blipFill rotWithShape="1">
          <a:blip r:embed="rId4">
            <a:alphaModFix/>
          </a:blip>
          <a:srcRect b="0" l="0" r="0" t="0"/>
          <a:stretch/>
        </p:blipFill>
        <p:spPr>
          <a:xfrm>
            <a:off x="1046806" y="2713065"/>
            <a:ext cx="885257" cy="610495"/>
          </a:xfrm>
          <a:prstGeom prst="rect">
            <a:avLst/>
          </a:prstGeom>
          <a:noFill/>
          <a:ln>
            <a:noFill/>
          </a:ln>
        </p:spPr>
      </p:pic>
      <p:sp>
        <p:nvSpPr>
          <p:cNvPr id="289" name="Google Shape;289;p19"/>
          <p:cNvSpPr/>
          <p:nvPr/>
        </p:nvSpPr>
        <p:spPr>
          <a:xfrm>
            <a:off x="1264374" y="3830386"/>
            <a:ext cx="6974027" cy="1088379"/>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0" lvl="0" marL="11725" marR="0" rtl="0" algn="l">
              <a:lnSpc>
                <a:spcPct val="100000"/>
              </a:lnSpc>
              <a:spcBef>
                <a:spcPts val="0"/>
              </a:spcBef>
              <a:spcAft>
                <a:spcPts val="0"/>
              </a:spcAft>
              <a:buNone/>
            </a:pPr>
            <a:r>
              <a:rPr b="1" i="0" lang="es-ES" sz="1400" u="none" cap="none" strike="noStrike">
                <a:solidFill>
                  <a:srgbClr val="00B2C4"/>
                </a:solidFill>
                <a:latin typeface="Calibri"/>
                <a:ea typeface="Calibri"/>
                <a:cs typeface="Calibri"/>
                <a:sym typeface="Calibri"/>
              </a:rPr>
              <a:t>REPLICABILIDAD:</a:t>
            </a:r>
            <a:endParaRPr b="1" i="0" sz="1400" u="none" cap="none" strike="noStrike">
              <a:solidFill>
                <a:srgbClr val="00B2C4"/>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Calibri"/>
                <a:ea typeface="Calibri"/>
                <a:cs typeface="Calibri"/>
                <a:sym typeface="Calibri"/>
              </a:rPr>
              <a:t>Aunque no es una startup en la actualidad, Starbucks comenzó como una pequeña empresa y su modelo de negocio ha sido replicado exitosamente en miles de ubicaciones a nivel mundial, adaptándose a diferentes mercados y culturas.</a:t>
            </a:r>
            <a:endParaRPr b="0" i="0" sz="1400" u="none" cap="none" strike="noStrike">
              <a:solidFill>
                <a:schemeClr val="dk1"/>
              </a:solidFill>
              <a:latin typeface="Calibri"/>
              <a:ea typeface="Calibri"/>
              <a:cs typeface="Calibri"/>
              <a:sym typeface="Calibri"/>
            </a:endParaRPr>
          </a:p>
        </p:txBody>
      </p:sp>
      <p:sp>
        <p:nvSpPr>
          <p:cNvPr id="290" name="Google Shape;290;p19"/>
          <p:cNvSpPr/>
          <p:nvPr/>
        </p:nvSpPr>
        <p:spPr>
          <a:xfrm rot="-5400000">
            <a:off x="937097" y="3821094"/>
            <a:ext cx="1073723" cy="1109601"/>
          </a:xfrm>
          <a:prstGeom prst="round2SameRect">
            <a:avLst>
              <a:gd fmla="val 16667" name="adj1"/>
              <a:gd fmla="val 0" name="adj2"/>
            </a:avLst>
          </a:prstGeom>
          <a:solidFill>
            <a:schemeClr val="lt1"/>
          </a:solidFill>
          <a:ln cap="flat" cmpd="sng" w="19050">
            <a:solidFill>
              <a:srgbClr val="00B1C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291" name="Google Shape;291;p19"/>
          <p:cNvPicPr preferRelativeResize="0"/>
          <p:nvPr/>
        </p:nvPicPr>
        <p:blipFill rotWithShape="1">
          <a:blip r:embed="rId5">
            <a:alphaModFix/>
          </a:blip>
          <a:srcRect b="0" l="0" r="0" t="0"/>
          <a:stretch/>
        </p:blipFill>
        <p:spPr>
          <a:xfrm>
            <a:off x="1105798" y="3994455"/>
            <a:ext cx="769490" cy="77876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0"/>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CARACTERÍSTICAS DE STARTUPS</a:t>
            </a:r>
            <a:endParaRPr b="0" i="0" sz="1000" u="none" cap="none" strike="noStrike">
              <a:solidFill>
                <a:srgbClr val="A5A5A5"/>
              </a:solidFill>
              <a:latin typeface="Calibri"/>
              <a:ea typeface="Calibri"/>
              <a:cs typeface="Calibri"/>
              <a:sym typeface="Calibri"/>
            </a:endParaRPr>
          </a:p>
        </p:txBody>
      </p:sp>
      <p:sp>
        <p:nvSpPr>
          <p:cNvPr id="298" name="Google Shape;298;p20"/>
          <p:cNvSpPr/>
          <p:nvPr/>
        </p:nvSpPr>
        <p:spPr>
          <a:xfrm>
            <a:off x="1264374" y="1590724"/>
            <a:ext cx="6974027" cy="1194809"/>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0" lvl="0" marL="11725" marR="0" rtl="0" algn="l">
              <a:lnSpc>
                <a:spcPct val="100000"/>
              </a:lnSpc>
              <a:spcBef>
                <a:spcPts val="0"/>
              </a:spcBef>
              <a:spcAft>
                <a:spcPts val="0"/>
              </a:spcAft>
              <a:buNone/>
            </a:pPr>
            <a:r>
              <a:rPr b="1" i="0" lang="es-ES" sz="1400" u="none" cap="none" strike="noStrike">
                <a:solidFill>
                  <a:srgbClr val="00B2C4"/>
                </a:solidFill>
                <a:latin typeface="Calibri"/>
                <a:ea typeface="Calibri"/>
                <a:cs typeface="Calibri"/>
                <a:sym typeface="Calibri"/>
              </a:rPr>
              <a:t>LIFE TIME VALUE:</a:t>
            </a:r>
            <a:endParaRPr b="1" i="0" sz="1400" u="none" cap="none" strike="noStrike">
              <a:solidFill>
                <a:srgbClr val="00B2C4"/>
              </a:solidFill>
              <a:latin typeface="Calibri"/>
              <a:ea typeface="Calibri"/>
              <a:cs typeface="Calibri"/>
              <a:sym typeface="Calibri"/>
            </a:endParaRPr>
          </a:p>
          <a:p>
            <a:pPr indent="0" lvl="0" marL="11725" marR="0" rtl="0" algn="l">
              <a:lnSpc>
                <a:spcPct val="100000"/>
              </a:lnSpc>
              <a:spcBef>
                <a:spcPts val="0"/>
              </a:spcBef>
              <a:spcAft>
                <a:spcPts val="0"/>
              </a:spcAft>
              <a:buClr>
                <a:srgbClr val="00B2C4"/>
              </a:buClr>
              <a:buSzPts val="1400"/>
              <a:buFont typeface="Arial"/>
              <a:buNone/>
            </a:pPr>
            <a:r>
              <a:rPr b="0" i="0" lang="es-ES" sz="1400" u="none" cap="none" strike="noStrike">
                <a:solidFill>
                  <a:schemeClr val="dk1"/>
                </a:solidFill>
                <a:latin typeface="Calibri"/>
                <a:ea typeface="Calibri"/>
                <a:cs typeface="Calibri"/>
                <a:sym typeface="Calibri"/>
              </a:rPr>
              <a:t>Netflix mide cuidadosamente el valor de vida de sus suscriptores, enfocándose en la retención a través de una amplia oferta de contenidos y una experiencia de usuario superior. Esto les permite calcular cuánto pueden invertir en adquirir nuevos clientes y en crear contenido original.</a:t>
            </a:r>
            <a:endParaRPr b="0" i="0" sz="1400" u="none" cap="none" strike="noStrike">
              <a:solidFill>
                <a:schemeClr val="dk1"/>
              </a:solidFill>
              <a:latin typeface="Calibri"/>
              <a:ea typeface="Calibri"/>
              <a:cs typeface="Calibri"/>
              <a:sym typeface="Calibri"/>
            </a:endParaRPr>
          </a:p>
        </p:txBody>
      </p:sp>
      <p:sp>
        <p:nvSpPr>
          <p:cNvPr id="299" name="Google Shape;299;p20"/>
          <p:cNvSpPr/>
          <p:nvPr/>
        </p:nvSpPr>
        <p:spPr>
          <a:xfrm rot="-5400000">
            <a:off x="879558" y="1630325"/>
            <a:ext cx="1188803" cy="1109601"/>
          </a:xfrm>
          <a:prstGeom prst="round2SameRect">
            <a:avLst>
              <a:gd fmla="val 16667" name="adj1"/>
              <a:gd fmla="val 0" name="adj2"/>
            </a:avLst>
          </a:prstGeom>
          <a:solidFill>
            <a:schemeClr val="lt1"/>
          </a:solidFill>
          <a:ln cap="flat" cmpd="sng" w="19050">
            <a:solidFill>
              <a:srgbClr val="00B1C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300" name="Google Shape;300;p20"/>
          <p:cNvSpPr/>
          <p:nvPr/>
        </p:nvSpPr>
        <p:spPr>
          <a:xfrm>
            <a:off x="1264374" y="2929468"/>
            <a:ext cx="6974027" cy="1300863"/>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0" lvl="0" marL="11725" marR="0" rtl="0" algn="l">
              <a:lnSpc>
                <a:spcPct val="100000"/>
              </a:lnSpc>
              <a:spcBef>
                <a:spcPts val="0"/>
              </a:spcBef>
              <a:spcAft>
                <a:spcPts val="0"/>
              </a:spcAft>
              <a:buClr>
                <a:srgbClr val="00B2C4"/>
              </a:buClr>
              <a:buSzPts val="1400"/>
              <a:buFont typeface="Arial"/>
              <a:buNone/>
            </a:pPr>
            <a:r>
              <a:rPr b="1" i="0" lang="es-ES" sz="1400" u="none" cap="none" strike="noStrike">
                <a:solidFill>
                  <a:srgbClr val="00B2C4"/>
                </a:solidFill>
                <a:latin typeface="Calibri"/>
                <a:ea typeface="Calibri"/>
                <a:cs typeface="Calibri"/>
                <a:sym typeface="Calibri"/>
              </a:rPr>
              <a:t>INNOVACIÓN:</a:t>
            </a:r>
            <a:endParaRPr b="1" i="0" sz="1400" u="none" cap="none" strike="noStrike">
              <a:solidFill>
                <a:srgbClr val="00B2C4"/>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Calibri"/>
                <a:ea typeface="Calibri"/>
                <a:cs typeface="Calibri"/>
                <a:sym typeface="Calibri"/>
              </a:rPr>
              <a:t>Tesla ha revolucionado la industria automotriz con sus vehículos eléctricos innovadores, sistemas de conducción autónoma y su enfoque en energía sostenible. La innovación continua es clave para su éxito y diferenciación en </a:t>
            </a:r>
            <a:br>
              <a:rPr b="0" i="0" lang="es-ES" sz="1400" u="none" cap="none" strike="noStrike">
                <a:solidFill>
                  <a:schemeClr val="dk1"/>
                </a:solidFill>
                <a:latin typeface="Calibri"/>
                <a:ea typeface="Calibri"/>
                <a:cs typeface="Calibri"/>
                <a:sym typeface="Calibri"/>
              </a:rPr>
            </a:br>
            <a:r>
              <a:rPr b="0" i="0" lang="es-ES" sz="1400" u="none" cap="none" strike="noStrike">
                <a:solidFill>
                  <a:schemeClr val="dk1"/>
                </a:solidFill>
                <a:latin typeface="Calibri"/>
                <a:ea typeface="Calibri"/>
                <a:cs typeface="Calibri"/>
                <a:sym typeface="Calibri"/>
              </a:rPr>
              <a:t>el mercado.</a:t>
            </a:r>
            <a:endParaRPr b="0" i="0" sz="1400" u="none" cap="none" strike="noStrike">
              <a:solidFill>
                <a:schemeClr val="dk1"/>
              </a:solidFill>
              <a:latin typeface="Calibri"/>
              <a:ea typeface="Calibri"/>
              <a:cs typeface="Calibri"/>
              <a:sym typeface="Calibri"/>
            </a:endParaRPr>
          </a:p>
        </p:txBody>
      </p:sp>
      <p:sp>
        <p:nvSpPr>
          <p:cNvPr id="301" name="Google Shape;301;p20"/>
          <p:cNvSpPr/>
          <p:nvPr/>
        </p:nvSpPr>
        <p:spPr>
          <a:xfrm rot="-5400000">
            <a:off x="830259" y="3025822"/>
            <a:ext cx="1287400" cy="1109601"/>
          </a:xfrm>
          <a:prstGeom prst="round2SameRect">
            <a:avLst>
              <a:gd fmla="val 16667" name="adj1"/>
              <a:gd fmla="val 0" name="adj2"/>
            </a:avLst>
          </a:prstGeom>
          <a:solidFill>
            <a:schemeClr val="lt1"/>
          </a:solidFill>
          <a:ln cap="flat" cmpd="sng" w="19050">
            <a:solidFill>
              <a:srgbClr val="00B1C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descr="Imagen que contiene dibujo, señal&#10;&#10;Descripción generada automáticamente" id="302" name="Google Shape;302;p20"/>
          <p:cNvPicPr preferRelativeResize="0"/>
          <p:nvPr/>
        </p:nvPicPr>
        <p:blipFill rotWithShape="1">
          <a:blip r:embed="rId3">
            <a:alphaModFix/>
          </a:blip>
          <a:srcRect b="0" l="0" r="0" t="0"/>
          <a:stretch/>
        </p:blipFill>
        <p:spPr>
          <a:xfrm>
            <a:off x="1046806" y="2065368"/>
            <a:ext cx="910827" cy="347632"/>
          </a:xfrm>
          <a:prstGeom prst="rect">
            <a:avLst/>
          </a:prstGeom>
          <a:noFill/>
          <a:ln>
            <a:noFill/>
          </a:ln>
        </p:spPr>
      </p:pic>
      <p:pic>
        <p:nvPicPr>
          <p:cNvPr id="303" name="Google Shape;303;p20"/>
          <p:cNvPicPr preferRelativeResize="0"/>
          <p:nvPr/>
        </p:nvPicPr>
        <p:blipFill rotWithShape="1">
          <a:blip r:embed="rId4">
            <a:alphaModFix/>
          </a:blip>
          <a:srcRect b="0" l="0" r="0" t="0"/>
          <a:stretch/>
        </p:blipFill>
        <p:spPr>
          <a:xfrm>
            <a:off x="1203647" y="3217863"/>
            <a:ext cx="540624" cy="69766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21"/>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CARACTERÍSTICAS DE STARTUPS</a:t>
            </a:r>
            <a:endParaRPr b="0" i="0" sz="1000" u="none" cap="none" strike="noStrike">
              <a:solidFill>
                <a:srgbClr val="A5A5A5"/>
              </a:solidFill>
              <a:latin typeface="Calibri"/>
              <a:ea typeface="Calibri"/>
              <a:cs typeface="Calibri"/>
              <a:sym typeface="Calibri"/>
            </a:endParaRPr>
          </a:p>
        </p:txBody>
      </p:sp>
      <p:sp>
        <p:nvSpPr>
          <p:cNvPr id="310" name="Google Shape;310;p21"/>
          <p:cNvSpPr/>
          <p:nvPr/>
        </p:nvSpPr>
        <p:spPr>
          <a:xfrm>
            <a:off x="1264374" y="1590724"/>
            <a:ext cx="6974027" cy="1194809"/>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0" lvl="0" marL="11725" marR="0" rtl="0" algn="l">
              <a:lnSpc>
                <a:spcPct val="100000"/>
              </a:lnSpc>
              <a:spcBef>
                <a:spcPts val="0"/>
              </a:spcBef>
              <a:spcAft>
                <a:spcPts val="0"/>
              </a:spcAft>
              <a:buClr>
                <a:srgbClr val="00B2C4"/>
              </a:buClr>
              <a:buSzPts val="1400"/>
              <a:buFont typeface="Arial"/>
              <a:buNone/>
            </a:pPr>
            <a:r>
              <a:rPr b="1" i="0" lang="es-ES" sz="1400" u="none" cap="none" strike="noStrike">
                <a:solidFill>
                  <a:srgbClr val="00B2C4"/>
                </a:solidFill>
                <a:latin typeface="Calibri"/>
                <a:ea typeface="Calibri"/>
                <a:cs typeface="Calibri"/>
                <a:sym typeface="Calibri"/>
              </a:rPr>
              <a:t>MESURABILIDAD:</a:t>
            </a:r>
            <a:endParaRPr b="1" i="0" sz="1400" u="none" cap="none" strike="noStrike">
              <a:solidFill>
                <a:srgbClr val="00B2C4"/>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Calibri"/>
                <a:ea typeface="Calibri"/>
                <a:cs typeface="Calibri"/>
                <a:sym typeface="Calibri"/>
              </a:rPr>
              <a:t>Meta utiliza una gran cantidad de métricas y análisis de datos para tomar decisiones estratégicas. Medir la interacción del usuario, el tiempo de uso, y otras métricas les ayuda a optimizar la plataforma y aumentar su efectividad publicitaria.</a:t>
            </a:r>
            <a:endParaRPr b="0" i="0" sz="1400" u="none" cap="none" strike="noStrike">
              <a:solidFill>
                <a:schemeClr val="dk1"/>
              </a:solidFill>
              <a:latin typeface="Calibri"/>
              <a:ea typeface="Calibri"/>
              <a:cs typeface="Calibri"/>
              <a:sym typeface="Calibri"/>
            </a:endParaRPr>
          </a:p>
        </p:txBody>
      </p:sp>
      <p:sp>
        <p:nvSpPr>
          <p:cNvPr id="311" name="Google Shape;311;p21"/>
          <p:cNvSpPr/>
          <p:nvPr/>
        </p:nvSpPr>
        <p:spPr>
          <a:xfrm rot="-5400000">
            <a:off x="879558" y="1630325"/>
            <a:ext cx="1188803" cy="1109601"/>
          </a:xfrm>
          <a:prstGeom prst="round2SameRect">
            <a:avLst>
              <a:gd fmla="val 16667" name="adj1"/>
              <a:gd fmla="val 0" name="adj2"/>
            </a:avLst>
          </a:prstGeom>
          <a:solidFill>
            <a:schemeClr val="lt1"/>
          </a:solidFill>
          <a:ln cap="flat" cmpd="sng" w="19050">
            <a:solidFill>
              <a:srgbClr val="00B1C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312" name="Google Shape;312;p21"/>
          <p:cNvSpPr/>
          <p:nvPr/>
        </p:nvSpPr>
        <p:spPr>
          <a:xfrm>
            <a:off x="1264374" y="2929468"/>
            <a:ext cx="6974027" cy="1300863"/>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0" lvl="0" marL="11725" marR="0" rtl="0" algn="l">
              <a:lnSpc>
                <a:spcPct val="100000"/>
              </a:lnSpc>
              <a:spcBef>
                <a:spcPts val="0"/>
              </a:spcBef>
              <a:spcAft>
                <a:spcPts val="0"/>
              </a:spcAft>
              <a:buNone/>
            </a:pPr>
            <a:r>
              <a:rPr b="1" i="0" lang="es-ES" sz="1400" u="none" cap="none" strike="noStrike">
                <a:solidFill>
                  <a:srgbClr val="00B2C4"/>
                </a:solidFill>
                <a:latin typeface="Calibri"/>
                <a:ea typeface="Calibri"/>
                <a:cs typeface="Calibri"/>
                <a:sym typeface="Calibri"/>
              </a:rPr>
              <a:t>APOYADOS EN LA TECNOLOGÍA:</a:t>
            </a:r>
            <a:endParaRPr b="1" i="0" sz="1400" u="none" cap="none" strike="noStrike">
              <a:solidFill>
                <a:srgbClr val="00B2C4"/>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Calibri"/>
                <a:ea typeface="Calibri"/>
                <a:cs typeface="Calibri"/>
                <a:sym typeface="Calibri"/>
              </a:rPr>
              <a:t>Uber utiliza tecnología avanzada para conectar a conductores con pasajeros, gestionar pagos, optimizar rutas y proporcionar una experiencia de usuario eficiente. La tecnología es la columna vertebral de su modelo de negocio.</a:t>
            </a:r>
            <a:endParaRPr/>
          </a:p>
        </p:txBody>
      </p:sp>
      <p:sp>
        <p:nvSpPr>
          <p:cNvPr id="313" name="Google Shape;313;p21"/>
          <p:cNvSpPr/>
          <p:nvPr/>
        </p:nvSpPr>
        <p:spPr>
          <a:xfrm rot="-5400000">
            <a:off x="830259" y="3025822"/>
            <a:ext cx="1287400" cy="1109601"/>
          </a:xfrm>
          <a:prstGeom prst="round2SameRect">
            <a:avLst>
              <a:gd fmla="val 16667" name="adj1"/>
              <a:gd fmla="val 0" name="adj2"/>
            </a:avLst>
          </a:prstGeom>
          <a:solidFill>
            <a:schemeClr val="lt1"/>
          </a:solidFill>
          <a:ln cap="flat" cmpd="sng" w="19050">
            <a:solidFill>
              <a:srgbClr val="00B1C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314" name="Google Shape;314;p21"/>
          <p:cNvPicPr preferRelativeResize="0"/>
          <p:nvPr/>
        </p:nvPicPr>
        <p:blipFill rotWithShape="1">
          <a:blip r:embed="rId3">
            <a:alphaModFix/>
          </a:blip>
          <a:srcRect b="0" l="0" r="0" t="0"/>
          <a:stretch/>
        </p:blipFill>
        <p:spPr>
          <a:xfrm>
            <a:off x="1080674" y="3214296"/>
            <a:ext cx="762838" cy="762838"/>
          </a:xfrm>
          <a:prstGeom prst="rect">
            <a:avLst/>
          </a:prstGeom>
          <a:noFill/>
          <a:ln>
            <a:noFill/>
          </a:ln>
        </p:spPr>
      </p:pic>
      <p:pic>
        <p:nvPicPr>
          <p:cNvPr id="315" name="Google Shape;315;p21"/>
          <p:cNvPicPr preferRelativeResize="0"/>
          <p:nvPr/>
        </p:nvPicPr>
        <p:blipFill rotWithShape="1">
          <a:blip r:embed="rId4">
            <a:alphaModFix/>
          </a:blip>
          <a:srcRect b="0" l="0" r="0" t="0"/>
          <a:stretch/>
        </p:blipFill>
        <p:spPr>
          <a:xfrm>
            <a:off x="1006965" y="2090015"/>
            <a:ext cx="944123" cy="19021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2"/>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322" name="Google Shape;322;p22"/>
          <p:cNvSpPr txBox="1"/>
          <p:nvPr/>
        </p:nvSpPr>
        <p:spPr>
          <a:xfrm>
            <a:off x="1008063" y="3169972"/>
            <a:ext cx="5993558"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i="0" lang="es-ES" sz="2800" u="none" cap="none" strike="noStrike">
                <a:solidFill>
                  <a:schemeClr val="lt1"/>
                </a:solidFill>
                <a:latin typeface="Arial"/>
                <a:ea typeface="Arial"/>
                <a:cs typeface="Arial"/>
                <a:sym typeface="Arial"/>
              </a:rPr>
              <a:t>CARACTERÍSTICAS</a:t>
            </a:r>
            <a:br>
              <a:rPr b="1" i="0" lang="es-ES" sz="2800" u="none" cap="none" strike="noStrike">
                <a:solidFill>
                  <a:schemeClr val="lt1"/>
                </a:solidFill>
                <a:latin typeface="Calibri"/>
                <a:ea typeface="Calibri"/>
                <a:cs typeface="Calibri"/>
                <a:sym typeface="Calibri"/>
              </a:rPr>
            </a:br>
            <a:r>
              <a:rPr b="1" i="0" lang="es-ES" sz="2800" u="none" cap="none" strike="noStrike">
                <a:solidFill>
                  <a:schemeClr val="lt1"/>
                </a:solidFill>
                <a:latin typeface="Arial"/>
                <a:ea typeface="Arial"/>
                <a:cs typeface="Arial"/>
                <a:sym typeface="Arial"/>
              </a:rPr>
              <a:t>DE UN EMPRENDEDOR</a:t>
            </a:r>
            <a:endParaRPr/>
          </a:p>
        </p:txBody>
      </p:sp>
      <p:pic>
        <p:nvPicPr>
          <p:cNvPr id="323" name="Google Shape;323;p22"/>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3"/>
          <p:cNvSpPr/>
          <p:nvPr/>
        </p:nvSpPr>
        <p:spPr>
          <a:xfrm>
            <a:off x="511341" y="1363133"/>
            <a:ext cx="8164347" cy="3870855"/>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30" name="Google Shape;330;p23"/>
          <p:cNvSpPr txBox="1"/>
          <p:nvPr/>
        </p:nvSpPr>
        <p:spPr>
          <a:xfrm>
            <a:off x="503237" y="912812"/>
            <a:ext cx="8164347" cy="24622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1" i="0" lang="es-ES" sz="1600" u="none" cap="none" strike="noStrike">
                <a:solidFill>
                  <a:srgbClr val="262626"/>
                </a:solidFill>
                <a:latin typeface="Calibri"/>
                <a:ea typeface="Calibri"/>
                <a:cs typeface="Calibri"/>
                <a:sym typeface="Calibri"/>
              </a:rPr>
              <a:t>¿CUÁLES CREES QUE SON LAS CARACTERÍSTICAS MÁS IMPORTANTES DE UN EMPRENDEDOR?</a:t>
            </a:r>
            <a:endParaRPr b="0" i="0" sz="1400" u="none" cap="none" strike="noStrike">
              <a:solidFill>
                <a:srgbClr val="000000"/>
              </a:solidFill>
              <a:latin typeface="Arial"/>
              <a:ea typeface="Arial"/>
              <a:cs typeface="Arial"/>
              <a:sym typeface="Arial"/>
            </a:endParaRPr>
          </a:p>
        </p:txBody>
      </p:sp>
      <p:sp>
        <p:nvSpPr>
          <p:cNvPr id="331" name="Google Shape;331;p23"/>
          <p:cNvSpPr txBox="1"/>
          <p:nvPr/>
        </p:nvSpPr>
        <p:spPr>
          <a:xfrm>
            <a:off x="684213" y="1601312"/>
            <a:ext cx="2664996" cy="3400931"/>
          </a:xfrm>
          <a:prstGeom prst="rect">
            <a:avLst/>
          </a:prstGeom>
          <a:noFill/>
          <a:ln>
            <a:noFill/>
          </a:ln>
        </p:spPr>
        <p:txBody>
          <a:bodyPr anchorCtr="0" anchor="t" bIns="0" lIns="0" spcFirstLastPara="1" rIns="0" wrap="square" tIns="0">
            <a:spAutoFit/>
          </a:bodyPr>
          <a:lstStyle/>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Confianza</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Espíritu innovador</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Trabajo duro</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Orientación a las oportunidades</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Capacidad para asumir riesgos calculados</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Liderazgo</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Optimismo</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Necesidad de lograr</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Conocimiento del producto, mercado, maquinaria, tecnología</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Visión</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Pasión</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Capacidad para llevarse bien </a:t>
            </a:r>
            <a:br>
              <a:rPr b="0" i="0" lang="es-ES" sz="1300" u="none" cap="none" strike="noStrike">
                <a:solidFill>
                  <a:srgbClr val="262626"/>
                </a:solidFill>
                <a:latin typeface="Calibri"/>
                <a:ea typeface="Calibri"/>
                <a:cs typeface="Calibri"/>
                <a:sym typeface="Calibri"/>
              </a:rPr>
            </a:br>
            <a:r>
              <a:rPr b="0" i="0" lang="es-ES" sz="1300" u="none" cap="none" strike="noStrike">
                <a:solidFill>
                  <a:srgbClr val="262626"/>
                </a:solidFill>
                <a:latin typeface="Calibri"/>
                <a:ea typeface="Calibri"/>
                <a:cs typeface="Calibri"/>
                <a:sym typeface="Calibri"/>
              </a:rPr>
              <a:t>con la gente</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Iniciativa</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a:pPr>
            <a:r>
              <a:rPr b="0" i="0" lang="es-ES" sz="1300" u="none" cap="none" strike="noStrike">
                <a:solidFill>
                  <a:srgbClr val="262626"/>
                </a:solidFill>
                <a:latin typeface="Calibri"/>
                <a:ea typeface="Calibri"/>
                <a:cs typeface="Calibri"/>
                <a:sym typeface="Calibri"/>
              </a:rPr>
              <a:t>Flexibilidad</a:t>
            </a:r>
            <a:endParaRPr b="0" i="0" sz="1300" u="none" cap="none" strike="noStrike">
              <a:solidFill>
                <a:srgbClr val="000000"/>
              </a:solidFill>
              <a:latin typeface="Arial"/>
              <a:ea typeface="Arial"/>
              <a:cs typeface="Arial"/>
              <a:sym typeface="Arial"/>
            </a:endParaRPr>
          </a:p>
        </p:txBody>
      </p:sp>
      <p:sp>
        <p:nvSpPr>
          <p:cNvPr id="332" name="Google Shape;332;p23"/>
          <p:cNvSpPr txBox="1"/>
          <p:nvPr/>
        </p:nvSpPr>
        <p:spPr>
          <a:xfrm>
            <a:off x="3670529" y="1601312"/>
            <a:ext cx="2551100" cy="3400931"/>
          </a:xfrm>
          <a:prstGeom prst="rect">
            <a:avLst/>
          </a:prstGeom>
          <a:noFill/>
          <a:ln>
            <a:noFill/>
          </a:ln>
        </p:spPr>
        <p:txBody>
          <a:bodyPr anchorCtr="0" anchor="t" bIns="0" lIns="0" spcFirstLastPara="1" rIns="0" wrap="square" tIns="0">
            <a:spAutoFit/>
          </a:bodyPr>
          <a:lstStyle/>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Inteligencia</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Habilidades comerciales</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Respuesta positiva a los desafíos</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Independencia</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Capacidad de escuchar</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Competencia en el tiempo, eficiencia</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Capacidad para tomar decisiones rápidamente</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Determinación y perseverancia</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Responsabilidad</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Previsión</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Precisión, minuciosidad</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Cooperativa</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Orientación a los resultados</a:t>
            </a:r>
            <a:endParaRPr b="0" i="0" sz="1300" u="none" cap="none" strike="noStrike">
              <a:solidFill>
                <a:srgbClr val="000000"/>
              </a:solidFill>
              <a:latin typeface="Calibri"/>
              <a:ea typeface="Calibri"/>
              <a:cs typeface="Calibri"/>
              <a:sym typeface="Calibri"/>
            </a:endParaRPr>
          </a:p>
          <a:p>
            <a:pPr indent="-301625" lvl="0" marL="312738" marR="0" rtl="0" algn="l">
              <a:lnSpc>
                <a:spcPct val="100000"/>
              </a:lnSpc>
              <a:spcBef>
                <a:spcPts val="0"/>
              </a:spcBef>
              <a:spcAft>
                <a:spcPts val="0"/>
              </a:spcAft>
              <a:buClr>
                <a:srgbClr val="7150A0"/>
              </a:buClr>
              <a:buSzPts val="1300"/>
              <a:buFont typeface="Calibri"/>
              <a:buAutoNum type="arabicPeriod" startAt="15"/>
            </a:pPr>
            <a:r>
              <a:rPr b="0" i="0" lang="es-ES" sz="1300" u="none" cap="none" strike="noStrike">
                <a:solidFill>
                  <a:srgbClr val="262626"/>
                </a:solidFill>
                <a:latin typeface="Calibri"/>
                <a:ea typeface="Calibri"/>
                <a:cs typeface="Calibri"/>
                <a:sym typeface="Calibri"/>
              </a:rPr>
              <a:t>Capacidad para aprender de </a:t>
            </a:r>
            <a:br>
              <a:rPr b="0" i="0" lang="es-ES" sz="1300" u="none" cap="none" strike="noStrike">
                <a:solidFill>
                  <a:srgbClr val="262626"/>
                </a:solidFill>
                <a:latin typeface="Calibri"/>
                <a:ea typeface="Calibri"/>
                <a:cs typeface="Calibri"/>
                <a:sym typeface="Calibri"/>
              </a:rPr>
            </a:br>
            <a:r>
              <a:rPr b="0" i="0" lang="es-ES" sz="1300" u="none" cap="none" strike="noStrike">
                <a:solidFill>
                  <a:srgbClr val="262626"/>
                </a:solidFill>
                <a:latin typeface="Calibri"/>
                <a:ea typeface="Calibri"/>
                <a:cs typeface="Calibri"/>
                <a:sym typeface="Calibri"/>
              </a:rPr>
              <a:t>los errores</a:t>
            </a:r>
            <a:endParaRPr b="0" i="0" sz="1300" u="none" cap="none" strike="noStrike">
              <a:solidFill>
                <a:srgbClr val="000000"/>
              </a:solidFill>
              <a:latin typeface="Calibri"/>
              <a:ea typeface="Calibri"/>
              <a:cs typeface="Calibri"/>
              <a:sym typeface="Calibri"/>
            </a:endParaRPr>
          </a:p>
        </p:txBody>
      </p:sp>
      <p:sp>
        <p:nvSpPr>
          <p:cNvPr id="333" name="Google Shape;333;p23"/>
          <p:cNvSpPr txBox="1"/>
          <p:nvPr/>
        </p:nvSpPr>
        <p:spPr>
          <a:xfrm>
            <a:off x="6382445" y="1601312"/>
            <a:ext cx="2156468" cy="3200876"/>
          </a:xfrm>
          <a:prstGeom prst="rect">
            <a:avLst/>
          </a:prstGeom>
          <a:noFill/>
          <a:ln>
            <a:noFill/>
          </a:ln>
        </p:spPr>
        <p:txBody>
          <a:bodyPr anchorCtr="0" anchor="t" bIns="0" lIns="0" spcFirstLastPara="1" rIns="0" wrap="square" tIns="0">
            <a:spAutoFit/>
          </a:bodyPr>
          <a:lstStyle/>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Sensación de poder</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Personalidad agradable</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Egotismo</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Imaginación</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Perceptividad</a:t>
            </a:r>
            <a:endParaRPr b="0" i="0" sz="1300" u="none" cap="none" strike="noStrike">
              <a:solidFill>
                <a:srgbClr val="262626"/>
              </a:solidFill>
              <a:latin typeface="Calibri"/>
              <a:ea typeface="Calibri"/>
              <a:cs typeface="Calibri"/>
              <a:sym typeface="Calibri"/>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Tolerancia a la ambigüedad</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Agresividad</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Capacidad de disfrute</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Eficacia</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Compromiso</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Capacidad para confiar en los trabajadores</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Sensibilidad hacia los demás</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Honestidad, integridad</a:t>
            </a:r>
            <a:endParaRPr b="0" i="0" sz="1300" u="none" cap="none" strike="noStrike">
              <a:solidFill>
                <a:srgbClr val="000000"/>
              </a:solidFill>
              <a:latin typeface="Arial"/>
              <a:ea typeface="Arial"/>
              <a:cs typeface="Arial"/>
              <a:sym typeface="Arial"/>
            </a:endParaRPr>
          </a:p>
          <a:p>
            <a:pPr indent="-258763" lvl="0" marL="269875" marR="0" rtl="0" algn="l">
              <a:lnSpc>
                <a:spcPct val="100000"/>
              </a:lnSpc>
              <a:spcBef>
                <a:spcPts val="0"/>
              </a:spcBef>
              <a:spcAft>
                <a:spcPts val="0"/>
              </a:spcAft>
              <a:buClr>
                <a:srgbClr val="7150A0"/>
              </a:buClr>
              <a:buSzPts val="1300"/>
              <a:buFont typeface="Calibri"/>
              <a:buAutoNum type="arabicPeriod" startAt="29"/>
            </a:pPr>
            <a:r>
              <a:rPr b="0" i="0" lang="es-ES" sz="1300" u="none" cap="none" strike="noStrike">
                <a:solidFill>
                  <a:srgbClr val="262626"/>
                </a:solidFill>
                <a:latin typeface="Calibri"/>
                <a:ea typeface="Calibri"/>
                <a:cs typeface="Calibri"/>
                <a:sym typeface="Calibri"/>
              </a:rPr>
              <a:t>Madurez, equilibrio</a:t>
            </a:r>
            <a:endParaRPr b="0" i="0" sz="1300" u="none" cap="none" strike="noStrike">
              <a:solidFill>
                <a:srgbClr val="000000"/>
              </a:solidFill>
              <a:latin typeface="Arial"/>
              <a:ea typeface="Arial"/>
              <a:cs typeface="Arial"/>
              <a:sym typeface="Arial"/>
            </a:endParaRPr>
          </a:p>
        </p:txBody>
      </p:sp>
      <p:sp>
        <p:nvSpPr>
          <p:cNvPr id="334" name="Google Shape;334;p23"/>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CARACTERÍSTICAS DE UN EMPRENDEDOR</a:t>
            </a:r>
            <a:endParaRPr b="0" i="0" sz="1000" u="none" cap="none" strike="noStrike">
              <a:solidFill>
                <a:srgbClr val="A5A5A5"/>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4"/>
          <p:cNvSpPr txBox="1"/>
          <p:nvPr/>
        </p:nvSpPr>
        <p:spPr>
          <a:xfrm>
            <a:off x="489825" y="912813"/>
            <a:ext cx="7993775" cy="3293209"/>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500" u="none" cap="none" strike="noStrike">
                <a:solidFill>
                  <a:srgbClr val="262626"/>
                </a:solidFill>
                <a:latin typeface="Calibri"/>
                <a:ea typeface="Calibri"/>
                <a:cs typeface="Calibri"/>
                <a:sym typeface="Calibri"/>
              </a:rPr>
              <a:t>LAS CARACTERÍSTICAS MÁS IMPORTANTES DE UN EMPRENDEDOR SON LAS SIGUIENTES:</a:t>
            </a:r>
            <a:endParaRPr b="0" i="0" sz="1500" u="none" cap="none" strike="noStrike">
              <a:solidFill>
                <a:srgbClr val="000000"/>
              </a:solidFill>
              <a:latin typeface="Arial"/>
              <a:ea typeface="Arial"/>
              <a:cs typeface="Arial"/>
              <a:sym typeface="Arial"/>
            </a:endParaRPr>
          </a:p>
          <a:p>
            <a:pPr indent="0" lvl="0" marL="11725" marR="0" rtl="0" algn="l">
              <a:lnSpc>
                <a:spcPct val="100000"/>
              </a:lnSpc>
              <a:spcBef>
                <a:spcPts val="60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Espíritu innovador:</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Capacidad para desarrollar ideas nuevas y únicas, creando soluciones originales para problemas existentes:</a:t>
            </a:r>
            <a:endParaRPr b="0" i="0" sz="13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184150" lvl="0" marL="297475" marR="0" rtl="0" algn="l">
              <a:lnSpc>
                <a:spcPct val="100000"/>
              </a:lnSpc>
              <a:spcBef>
                <a:spcPts val="0"/>
              </a:spcBef>
              <a:spcAft>
                <a:spcPts val="0"/>
              </a:spcAft>
              <a:buClr>
                <a:schemeClr val="dk1"/>
              </a:buClr>
              <a:buSzPts val="1600"/>
              <a:buFont typeface="Arial"/>
              <a:buNone/>
            </a:pPr>
            <a:r>
              <a:t/>
            </a:r>
            <a:endParaRPr b="1" i="0" sz="1300" u="none" cap="none" strike="noStrike">
              <a:solidFill>
                <a:srgbClr val="262626"/>
              </a:solidFill>
              <a:latin typeface="Calibri"/>
              <a:ea typeface="Calibri"/>
              <a:cs typeface="Calibri"/>
              <a:sym typeface="Calibri"/>
            </a:endParaRPr>
          </a:p>
          <a:p>
            <a:pPr indent="-184150" lvl="0" marL="297475" marR="0" rtl="0" algn="l">
              <a:lnSpc>
                <a:spcPct val="100000"/>
              </a:lnSpc>
              <a:spcBef>
                <a:spcPts val="0"/>
              </a:spcBef>
              <a:spcAft>
                <a:spcPts val="0"/>
              </a:spcAft>
              <a:buClr>
                <a:schemeClr val="dk1"/>
              </a:buClr>
              <a:buSzPts val="1600"/>
              <a:buFont typeface="Arial"/>
              <a:buNone/>
            </a:pPr>
            <a:r>
              <a:t/>
            </a:r>
            <a:endParaRPr b="1" i="0" sz="1300" u="none" cap="none" strike="noStrike">
              <a:solidFill>
                <a:srgbClr val="262626"/>
              </a:solidFill>
              <a:latin typeface="Calibri"/>
              <a:ea typeface="Calibri"/>
              <a:cs typeface="Calibri"/>
              <a:sym typeface="Calibri"/>
            </a:endParaRPr>
          </a:p>
          <a:p>
            <a:pPr indent="-184150" lvl="0" marL="297475" marR="0" rtl="0" algn="l">
              <a:lnSpc>
                <a:spcPct val="100000"/>
              </a:lnSpc>
              <a:spcBef>
                <a:spcPts val="0"/>
              </a:spcBef>
              <a:spcAft>
                <a:spcPts val="0"/>
              </a:spcAft>
              <a:buClr>
                <a:schemeClr val="dk1"/>
              </a:buClr>
              <a:buSzPts val="1600"/>
              <a:buFont typeface="Arial"/>
              <a:buNone/>
            </a:pPr>
            <a:r>
              <a:t/>
            </a:r>
            <a:endParaRPr b="1"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Trabajo duro:</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Compromiso con el esfuerzo constante y la dedicación para alcanzar los objetivos, a menudo implicando largas horas y sacrificios personales:</a:t>
            </a:r>
            <a:endParaRPr b="0" i="0" sz="13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184150" lvl="0" marL="297475" marR="0" rtl="0" algn="l">
              <a:lnSpc>
                <a:spcPct val="100000"/>
              </a:lnSpc>
              <a:spcBef>
                <a:spcPts val="0"/>
              </a:spcBef>
              <a:spcAft>
                <a:spcPts val="0"/>
              </a:spcAft>
              <a:buClr>
                <a:schemeClr val="dk1"/>
              </a:buClr>
              <a:buSzPts val="1600"/>
              <a:buFont typeface="Arial"/>
              <a:buNone/>
            </a:pPr>
            <a:r>
              <a:t/>
            </a:r>
            <a:endParaRPr b="1" i="0" sz="1300" u="none" cap="none" strike="noStrike">
              <a:solidFill>
                <a:srgbClr val="262626"/>
              </a:solidFill>
              <a:latin typeface="Calibri"/>
              <a:ea typeface="Calibri"/>
              <a:cs typeface="Calibri"/>
              <a:sym typeface="Calibri"/>
            </a:endParaRPr>
          </a:p>
          <a:p>
            <a:pPr indent="-184150" lvl="0" marL="297475" marR="0" rtl="0" algn="l">
              <a:lnSpc>
                <a:spcPct val="100000"/>
              </a:lnSpc>
              <a:spcBef>
                <a:spcPts val="0"/>
              </a:spcBef>
              <a:spcAft>
                <a:spcPts val="0"/>
              </a:spcAft>
              <a:buClr>
                <a:schemeClr val="dk1"/>
              </a:buClr>
              <a:buSzPts val="1600"/>
              <a:buFont typeface="Arial"/>
              <a:buNone/>
            </a:pPr>
            <a:r>
              <a:t/>
            </a:r>
            <a:endParaRPr b="1" i="0" sz="1300" u="none" cap="none" strike="noStrike">
              <a:solidFill>
                <a:srgbClr val="262626"/>
              </a:solidFill>
              <a:latin typeface="Calibri"/>
              <a:ea typeface="Calibri"/>
              <a:cs typeface="Calibri"/>
              <a:sym typeface="Calibri"/>
            </a:endParaRPr>
          </a:p>
          <a:p>
            <a:pPr indent="-184150" lvl="0" marL="297475" marR="0" rtl="0" algn="l">
              <a:lnSpc>
                <a:spcPct val="100000"/>
              </a:lnSpc>
              <a:spcBef>
                <a:spcPts val="0"/>
              </a:spcBef>
              <a:spcAft>
                <a:spcPts val="0"/>
              </a:spcAft>
              <a:buClr>
                <a:schemeClr val="dk1"/>
              </a:buClr>
              <a:buSzPts val="1600"/>
              <a:buFont typeface="Arial"/>
              <a:buNone/>
            </a:pPr>
            <a:r>
              <a:t/>
            </a:r>
            <a:endParaRPr b="1" i="0" sz="1300" u="none" cap="none" strike="noStrike">
              <a:solidFill>
                <a:srgbClr val="262626"/>
              </a:solidFill>
              <a:latin typeface="Calibri"/>
              <a:ea typeface="Calibri"/>
              <a:cs typeface="Calibri"/>
              <a:sym typeface="Calibri"/>
            </a:endParaRPr>
          </a:p>
          <a:p>
            <a:pPr indent="-184150" lvl="0" marL="297475" marR="0" rtl="0" algn="l">
              <a:lnSpc>
                <a:spcPct val="100000"/>
              </a:lnSpc>
              <a:spcBef>
                <a:spcPts val="0"/>
              </a:spcBef>
              <a:spcAft>
                <a:spcPts val="0"/>
              </a:spcAft>
              <a:buClr>
                <a:schemeClr val="dk1"/>
              </a:buClr>
              <a:buSzPts val="1600"/>
              <a:buFont typeface="Arial"/>
              <a:buNone/>
            </a:pPr>
            <a:r>
              <a:t/>
            </a:r>
            <a:endParaRPr b="1"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Orientación a las oportunidades:</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Habilidad para identificar y aprovechar oportunidades de negocio, incluso en entornos desafiantes:</a:t>
            </a:r>
            <a:endParaRPr b="0" i="0" sz="1300" u="none" cap="none" strike="noStrike">
              <a:solidFill>
                <a:srgbClr val="000000"/>
              </a:solidFill>
              <a:latin typeface="Arial"/>
              <a:ea typeface="Arial"/>
              <a:cs typeface="Arial"/>
              <a:sym typeface="Arial"/>
            </a:endParaRPr>
          </a:p>
        </p:txBody>
      </p:sp>
      <p:sp>
        <p:nvSpPr>
          <p:cNvPr id="341" name="Google Shape;341;p24"/>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CARACTERÍSTICAS DE UN EMPRENDEDOR</a:t>
            </a:r>
            <a:endParaRPr b="0" i="0" sz="1000" u="none" cap="none" strike="noStrike">
              <a:solidFill>
                <a:srgbClr val="A5A5A5"/>
              </a:solidFill>
              <a:latin typeface="Calibri"/>
              <a:ea typeface="Calibri"/>
              <a:cs typeface="Calibri"/>
              <a:sym typeface="Calibri"/>
            </a:endParaRPr>
          </a:p>
        </p:txBody>
      </p:sp>
      <p:sp>
        <p:nvSpPr>
          <p:cNvPr id="342" name="Google Shape;342;p24"/>
          <p:cNvSpPr/>
          <p:nvPr/>
        </p:nvSpPr>
        <p:spPr>
          <a:xfrm>
            <a:off x="1351227" y="1643830"/>
            <a:ext cx="6441545" cy="618067"/>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300"/>
              <a:buFont typeface="Arial"/>
              <a:buNone/>
            </a:pPr>
            <a:r>
              <a:rPr b="1" i="0" lang="es-ES" sz="1300" u="none" cap="none" strike="noStrike">
                <a:solidFill>
                  <a:schemeClr val="dk1"/>
                </a:solidFill>
                <a:latin typeface="Calibri"/>
                <a:ea typeface="Calibri"/>
                <a:cs typeface="Calibri"/>
                <a:sym typeface="Calibri"/>
              </a:rPr>
              <a:t>Elon Musk</a:t>
            </a:r>
            <a:r>
              <a:rPr b="0" i="0" lang="es-ES" sz="1300" u="none" cap="none" strike="noStrike">
                <a:solidFill>
                  <a:schemeClr val="dk1"/>
                </a:solidFill>
                <a:latin typeface="Calibri"/>
                <a:ea typeface="Calibri"/>
                <a:cs typeface="Calibri"/>
                <a:sym typeface="Calibri"/>
              </a:rPr>
              <a:t>, fundador de empresas como Tesla y SpaceX, es conocido por su enfoque innovador en la tecnología de vehículos eléctricos y exploración espacial.</a:t>
            </a:r>
            <a:endParaRPr b="0" i="0" sz="1300" u="none" cap="none" strike="noStrike">
              <a:solidFill>
                <a:schemeClr val="dk1"/>
              </a:solidFill>
              <a:latin typeface="Arial"/>
              <a:ea typeface="Arial"/>
              <a:cs typeface="Arial"/>
              <a:sym typeface="Arial"/>
            </a:endParaRPr>
          </a:p>
        </p:txBody>
      </p:sp>
      <p:sp>
        <p:nvSpPr>
          <p:cNvPr id="343" name="Google Shape;343;p24"/>
          <p:cNvSpPr/>
          <p:nvPr/>
        </p:nvSpPr>
        <p:spPr>
          <a:xfrm>
            <a:off x="1351227" y="2992914"/>
            <a:ext cx="6441545" cy="618067"/>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262626"/>
                </a:solidFill>
                <a:latin typeface="Calibri"/>
                <a:ea typeface="Calibri"/>
                <a:cs typeface="Calibri"/>
                <a:sym typeface="Calibri"/>
              </a:rPr>
              <a:t>Howard Schultz</a:t>
            </a:r>
            <a:r>
              <a:rPr b="0" i="0" lang="es-ES" sz="1300" u="none" cap="none" strike="noStrike">
                <a:solidFill>
                  <a:srgbClr val="262626"/>
                </a:solidFill>
                <a:latin typeface="Calibri"/>
                <a:ea typeface="Calibri"/>
                <a:cs typeface="Calibri"/>
                <a:sym typeface="Calibri"/>
              </a:rPr>
              <a:t>, ex-CEO de Starbucks, trabajó arduamente para transformar una pequeña cadena de café en una marca global.</a:t>
            </a:r>
            <a:endParaRPr b="0" i="0" sz="1300" u="none" cap="none" strike="noStrike">
              <a:solidFill>
                <a:schemeClr val="lt1"/>
              </a:solidFill>
              <a:latin typeface="Arial"/>
              <a:ea typeface="Arial"/>
              <a:cs typeface="Arial"/>
              <a:sym typeface="Arial"/>
            </a:endParaRPr>
          </a:p>
        </p:txBody>
      </p:sp>
      <p:sp>
        <p:nvSpPr>
          <p:cNvPr id="344" name="Google Shape;344;p24"/>
          <p:cNvSpPr/>
          <p:nvPr/>
        </p:nvSpPr>
        <p:spPr>
          <a:xfrm>
            <a:off x="1351227" y="4318972"/>
            <a:ext cx="6441545" cy="618067"/>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262626"/>
                </a:solidFill>
                <a:latin typeface="Calibri"/>
                <a:ea typeface="Calibri"/>
                <a:cs typeface="Calibri"/>
                <a:sym typeface="Calibri"/>
              </a:rPr>
              <a:t>Reed Hastings</a:t>
            </a:r>
            <a:r>
              <a:rPr b="0" i="0" lang="es-ES" sz="1300" u="none" cap="none" strike="noStrike">
                <a:solidFill>
                  <a:srgbClr val="262626"/>
                </a:solidFill>
                <a:latin typeface="Calibri"/>
                <a:ea typeface="Calibri"/>
                <a:cs typeface="Calibri"/>
                <a:sym typeface="Calibri"/>
              </a:rPr>
              <a:t>, cofundador de Netflix, vio una oportunidad en el mercado de alquiler de DVDs por correo y luego en el streaming de video.</a:t>
            </a:r>
            <a:endParaRPr b="0" i="0" sz="13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25"/>
          <p:cNvSpPr txBox="1"/>
          <p:nvPr/>
        </p:nvSpPr>
        <p:spPr>
          <a:xfrm>
            <a:off x="503238" y="912813"/>
            <a:ext cx="3889376" cy="31393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s-ES" sz="1500" u="none" cap="none" strike="noStrike">
                <a:solidFill>
                  <a:srgbClr val="262626"/>
                </a:solidFill>
                <a:latin typeface="Calibri"/>
                <a:ea typeface="Calibri"/>
                <a:cs typeface="Calibri"/>
                <a:sym typeface="Calibri"/>
              </a:rPr>
              <a:t>LAS CARACTERÍSTICAS MÁS IMPORTANTES DE UN EMPRENDEDOR SON LAS SIGUIENTES:</a:t>
            </a:r>
            <a:endParaRPr b="0" i="0" sz="15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Liderazgo:</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Capacidad para guiar y motivar a un equipo, inspirando confianza y dirección clara:</a:t>
            </a:r>
            <a:endParaRPr b="0" i="0" sz="1300" u="none" cap="none" strike="noStrike">
              <a:solidFill>
                <a:srgbClr val="000000"/>
              </a:solidFill>
              <a:latin typeface="Arial"/>
              <a:ea typeface="Arial"/>
              <a:cs typeface="Arial"/>
              <a:sym typeface="Arial"/>
            </a:endParaRPr>
          </a:p>
          <a:p>
            <a:pPr indent="0" lvl="1" marL="0" marR="0" rtl="0" algn="l">
              <a:lnSpc>
                <a:spcPct val="100000"/>
              </a:lnSpc>
              <a:spcBef>
                <a:spcPts val="0"/>
              </a:spcBef>
              <a:spcAft>
                <a:spcPts val="0"/>
              </a:spcAft>
              <a:buClr>
                <a:schemeClr val="dk1"/>
              </a:buClr>
              <a:buSzPts val="1600"/>
              <a:buFont typeface="Arial"/>
              <a:buNone/>
            </a:pPr>
            <a:r>
              <a:t/>
            </a:r>
            <a:endParaRPr b="0" i="0" sz="1300" u="none" cap="none" strike="noStrike">
              <a:solidFill>
                <a:srgbClr val="262626"/>
              </a:solidFill>
              <a:latin typeface="Calibri"/>
              <a:ea typeface="Calibri"/>
              <a:cs typeface="Calibri"/>
              <a:sym typeface="Calibri"/>
            </a:endParaRPr>
          </a:p>
          <a:p>
            <a:pPr indent="-444500" lvl="1" marL="444500" marR="0" rtl="0" algn="l">
              <a:lnSpc>
                <a:spcPct val="100000"/>
              </a:lnSpc>
              <a:spcBef>
                <a:spcPts val="0"/>
              </a:spcBef>
              <a:spcAft>
                <a:spcPts val="0"/>
              </a:spcAft>
              <a:buClr>
                <a:srgbClr val="000000"/>
              </a:buClr>
              <a:buSzPts val="1300"/>
              <a:buFont typeface="Arial"/>
              <a:buNone/>
            </a:pPr>
            <a:r>
              <a:rPr b="0" i="0" lang="es-ES" sz="1300" u="none" cap="none" strike="noStrike">
                <a:solidFill>
                  <a:srgbClr val="262626"/>
                </a:solidFill>
                <a:latin typeface="Calibri"/>
                <a:ea typeface="Calibri"/>
                <a:cs typeface="Calibri"/>
                <a:sym typeface="Calibri"/>
              </a:rPr>
              <a:t>		</a:t>
            </a:r>
            <a:endParaRPr/>
          </a:p>
          <a:p>
            <a:pPr indent="-444500" lvl="1" marL="44450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444500" lvl="1" marL="44450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444500" lvl="1" marL="44450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444500" lvl="1" marL="44450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444500" lvl="1" marL="44450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444500" lvl="1" marL="44450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Visión:</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Tener una perspectiva clara del futuro del negocio y la capacidad para planificar y ejecutar estrategias a largo plazo:</a:t>
            </a:r>
            <a:endParaRPr/>
          </a:p>
        </p:txBody>
      </p:sp>
      <p:sp>
        <p:nvSpPr>
          <p:cNvPr id="351" name="Google Shape;351;p25"/>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CARACTERÍSTICAS DE UN EMPRENDEDOR</a:t>
            </a:r>
            <a:endParaRPr b="0" i="0" sz="1000" u="none" cap="none" strike="noStrike">
              <a:solidFill>
                <a:srgbClr val="A5A5A5"/>
              </a:solidFill>
              <a:latin typeface="Calibri"/>
              <a:ea typeface="Calibri"/>
              <a:cs typeface="Calibri"/>
              <a:sym typeface="Calibri"/>
            </a:endParaRPr>
          </a:p>
        </p:txBody>
      </p:sp>
      <p:sp>
        <p:nvSpPr>
          <p:cNvPr id="352" name="Google Shape;352;p25"/>
          <p:cNvSpPr/>
          <p:nvPr/>
        </p:nvSpPr>
        <p:spPr>
          <a:xfrm>
            <a:off x="514617" y="2104019"/>
            <a:ext cx="3877998" cy="1028648"/>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262626"/>
                </a:solidFill>
                <a:latin typeface="Calibri"/>
                <a:ea typeface="Calibri"/>
                <a:cs typeface="Calibri"/>
                <a:sym typeface="Calibri"/>
              </a:rPr>
              <a:t>Jeff Bezos</a:t>
            </a:r>
            <a:r>
              <a:rPr b="0" i="0" lang="es-ES" sz="1300" u="none" cap="none" strike="noStrike">
                <a:solidFill>
                  <a:srgbClr val="262626"/>
                </a:solidFill>
                <a:latin typeface="Calibri"/>
                <a:ea typeface="Calibri"/>
                <a:cs typeface="Calibri"/>
                <a:sym typeface="Calibri"/>
              </a:rPr>
              <a:t>, fundador de Amazon, ha demostrado liderazgo al guiar la empresa desde una librería en línea hasta convertirse en una de las empresas más grandes del mundo.</a:t>
            </a:r>
            <a:endParaRPr b="0" i="0" sz="1300" u="none" cap="none" strike="noStrike">
              <a:solidFill>
                <a:schemeClr val="lt1"/>
              </a:solidFill>
              <a:latin typeface="Arial"/>
              <a:ea typeface="Arial"/>
              <a:cs typeface="Arial"/>
              <a:sym typeface="Arial"/>
            </a:endParaRPr>
          </a:p>
        </p:txBody>
      </p:sp>
      <p:sp>
        <p:nvSpPr>
          <p:cNvPr id="353" name="Google Shape;353;p25"/>
          <p:cNvSpPr/>
          <p:nvPr/>
        </p:nvSpPr>
        <p:spPr>
          <a:xfrm>
            <a:off x="503238" y="4141182"/>
            <a:ext cx="3889376" cy="947285"/>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262626"/>
                </a:solidFill>
                <a:latin typeface="Calibri"/>
                <a:ea typeface="Calibri"/>
                <a:cs typeface="Calibri"/>
                <a:sym typeface="Calibri"/>
              </a:rPr>
              <a:t>Steve Jobs</a:t>
            </a:r>
            <a:r>
              <a:rPr b="0" i="0" lang="es-ES" sz="1300" u="none" cap="none" strike="noStrike">
                <a:solidFill>
                  <a:srgbClr val="262626"/>
                </a:solidFill>
                <a:latin typeface="Calibri"/>
                <a:ea typeface="Calibri"/>
                <a:cs typeface="Calibri"/>
                <a:sym typeface="Calibri"/>
              </a:rPr>
              <a:t>, cofundador de Apple, tenía una visión clara para la innovación tecnológica y diseño, lo que llevó a la creación de productos icónicos como el iPhone y el iPad.</a:t>
            </a:r>
            <a:endParaRPr b="0" i="0" sz="1300" u="none" cap="none" strike="noStrike">
              <a:solidFill>
                <a:schemeClr val="lt1"/>
              </a:solidFill>
              <a:latin typeface="Arial"/>
              <a:ea typeface="Arial"/>
              <a:cs typeface="Arial"/>
              <a:sym typeface="Arial"/>
            </a:endParaRPr>
          </a:p>
        </p:txBody>
      </p:sp>
      <p:pic>
        <p:nvPicPr>
          <p:cNvPr id="354" name="Google Shape;354;p25"/>
          <p:cNvPicPr preferRelativeResize="0"/>
          <p:nvPr/>
        </p:nvPicPr>
        <p:blipFill rotWithShape="1">
          <a:blip r:embed="rId3">
            <a:alphaModFix/>
          </a:blip>
          <a:srcRect b="0" l="0" r="0" t="0"/>
          <a:stretch/>
        </p:blipFill>
        <p:spPr>
          <a:xfrm>
            <a:off x="4751387" y="0"/>
            <a:ext cx="4392613" cy="57150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6"/>
          <p:cNvSpPr txBox="1"/>
          <p:nvPr/>
        </p:nvSpPr>
        <p:spPr>
          <a:xfrm>
            <a:off x="503237" y="912813"/>
            <a:ext cx="8011948" cy="3508653"/>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500" u="none" cap="none" strike="noStrike">
                <a:solidFill>
                  <a:srgbClr val="262626"/>
                </a:solidFill>
                <a:latin typeface="Calibri"/>
                <a:ea typeface="Calibri"/>
                <a:cs typeface="Calibri"/>
                <a:sym typeface="Calibri"/>
              </a:rPr>
              <a:t>LAS CARACTERÍSTICAS MÁS IMPORTANTES DE UN EMPRENDEDOR SON LAS SIGUIENTES:</a:t>
            </a:r>
            <a:endParaRPr b="0" i="0" sz="1500" u="none" cap="none" strike="noStrike">
              <a:solidFill>
                <a:srgbClr val="000000"/>
              </a:solidFill>
              <a:latin typeface="Arial"/>
              <a:ea typeface="Arial"/>
              <a:cs typeface="Arial"/>
              <a:sym typeface="Arial"/>
            </a:endParaRPr>
          </a:p>
          <a:p>
            <a:pPr indent="0" lvl="0" marL="11725" marR="0" rtl="0" algn="l">
              <a:lnSpc>
                <a:spcPct val="100000"/>
              </a:lnSpc>
              <a:spcBef>
                <a:spcPts val="60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Pasión:</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Profundo entusiasmo y compromiso con el negocio, lo cual impulsa al emprendedor a seguir adelante a pesar de las dificultades:</a:t>
            </a:r>
            <a:endParaRPr b="0" i="0" sz="1300" u="none" cap="none" strike="noStrike">
              <a:solidFill>
                <a:srgbClr val="000000"/>
              </a:solidFill>
              <a:latin typeface="Arial"/>
              <a:ea typeface="Arial"/>
              <a:cs typeface="Arial"/>
              <a:sym typeface="Arial"/>
            </a:endParaRPr>
          </a:p>
          <a:p>
            <a:pPr indent="-184150" lvl="0" marL="297475" marR="0" rtl="0" algn="l">
              <a:lnSpc>
                <a:spcPct val="100000"/>
              </a:lnSpc>
              <a:spcBef>
                <a:spcPts val="0"/>
              </a:spcBef>
              <a:spcAft>
                <a:spcPts val="0"/>
              </a:spcAft>
              <a:buClr>
                <a:schemeClr val="dk1"/>
              </a:buClr>
              <a:buSzPts val="1600"/>
              <a:buFont typeface="Arial"/>
              <a:buNone/>
            </a:pPr>
            <a:r>
              <a:t/>
            </a:r>
            <a:endParaRPr b="0" i="0" sz="1300" u="none" cap="none" strike="noStrike">
              <a:solidFill>
                <a:srgbClr val="262626"/>
              </a:solidFill>
              <a:latin typeface="Calibri"/>
              <a:ea typeface="Calibri"/>
              <a:cs typeface="Calibri"/>
              <a:sym typeface="Calibri"/>
            </a:endParaRPr>
          </a:p>
          <a:p>
            <a:pPr indent="0" lvl="1" marL="4689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0" lvl="1" marL="4689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0" lvl="1" marL="4689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0" lvl="1" marL="4689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Habilidades comerciales:</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Conocimientos y competencias en ventas, marketing, negociación y gestión financiera:</a:t>
            </a:r>
            <a:endParaRPr b="0" i="0" sz="13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t/>
            </a:r>
            <a:endParaRPr b="0"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Capacidad de escuchar:</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Habilidad para prestar atención y considerar las ideas y opiniones de los demás, incluyendo clientes, empleados y socios:</a:t>
            </a:r>
            <a:endParaRPr b="0" i="0" sz="1300" u="none" cap="none" strike="noStrike">
              <a:solidFill>
                <a:srgbClr val="000000"/>
              </a:solidFill>
              <a:latin typeface="Arial"/>
              <a:ea typeface="Arial"/>
              <a:cs typeface="Arial"/>
              <a:sym typeface="Arial"/>
            </a:endParaRPr>
          </a:p>
        </p:txBody>
      </p:sp>
      <p:sp>
        <p:nvSpPr>
          <p:cNvPr id="361" name="Google Shape;361;p26"/>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CARACTERÍSTICAS DE UN EMPRENDEDOR</a:t>
            </a:r>
            <a:endParaRPr b="0" i="0" sz="1000" u="none" cap="none" strike="noStrike">
              <a:solidFill>
                <a:srgbClr val="A5A5A5"/>
              </a:solidFill>
              <a:latin typeface="Calibri"/>
              <a:ea typeface="Calibri"/>
              <a:cs typeface="Calibri"/>
              <a:sym typeface="Calibri"/>
            </a:endParaRPr>
          </a:p>
        </p:txBody>
      </p:sp>
      <p:sp>
        <p:nvSpPr>
          <p:cNvPr id="362" name="Google Shape;362;p26"/>
          <p:cNvSpPr/>
          <p:nvPr/>
        </p:nvSpPr>
        <p:spPr>
          <a:xfrm>
            <a:off x="1351227" y="1747068"/>
            <a:ext cx="6441545" cy="618067"/>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262626"/>
                </a:solidFill>
                <a:latin typeface="Calibri"/>
                <a:ea typeface="Calibri"/>
                <a:cs typeface="Calibri"/>
                <a:sym typeface="Calibri"/>
              </a:rPr>
              <a:t>Oprah Winfrey</a:t>
            </a:r>
            <a:r>
              <a:rPr b="0" i="0" lang="es-ES" sz="1300" u="none" cap="none" strike="noStrike">
                <a:solidFill>
                  <a:srgbClr val="262626"/>
                </a:solidFill>
                <a:latin typeface="Calibri"/>
                <a:ea typeface="Calibri"/>
                <a:cs typeface="Calibri"/>
                <a:sym typeface="Calibri"/>
              </a:rPr>
              <a:t>, quien transformó su pasión por la comunicación y los medios en un imperio de medios de comunicación y una plataforma de influencia global.</a:t>
            </a:r>
            <a:endParaRPr b="0" i="0" sz="1300" u="none" cap="none" strike="noStrike">
              <a:solidFill>
                <a:schemeClr val="lt1"/>
              </a:solidFill>
              <a:latin typeface="Arial"/>
              <a:ea typeface="Arial"/>
              <a:cs typeface="Arial"/>
              <a:sym typeface="Arial"/>
            </a:endParaRPr>
          </a:p>
        </p:txBody>
      </p:sp>
      <p:sp>
        <p:nvSpPr>
          <p:cNvPr id="363" name="Google Shape;363;p26"/>
          <p:cNvSpPr/>
          <p:nvPr/>
        </p:nvSpPr>
        <p:spPr>
          <a:xfrm>
            <a:off x="1351227" y="3067869"/>
            <a:ext cx="6441545" cy="618067"/>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262626"/>
                </a:solidFill>
                <a:latin typeface="Calibri"/>
                <a:ea typeface="Calibri"/>
                <a:cs typeface="Calibri"/>
                <a:sym typeface="Calibri"/>
              </a:rPr>
              <a:t>Sara Blakely</a:t>
            </a:r>
            <a:r>
              <a:rPr b="0" i="0" lang="es-ES" sz="1300" u="none" cap="none" strike="noStrike">
                <a:solidFill>
                  <a:srgbClr val="262626"/>
                </a:solidFill>
                <a:latin typeface="Calibri"/>
                <a:ea typeface="Calibri"/>
                <a:cs typeface="Calibri"/>
                <a:sym typeface="Calibri"/>
              </a:rPr>
              <a:t>, fundadora de Spanx, utilizó sus habilidades comerciales para comercializar sus productos de una manera innovadora y exitosa.</a:t>
            </a:r>
            <a:endParaRPr b="0" i="0" sz="1300" u="none" cap="none" strike="noStrike">
              <a:solidFill>
                <a:schemeClr val="lt1"/>
              </a:solidFill>
              <a:latin typeface="Arial"/>
              <a:ea typeface="Arial"/>
              <a:cs typeface="Arial"/>
              <a:sym typeface="Arial"/>
            </a:endParaRPr>
          </a:p>
        </p:txBody>
      </p:sp>
      <p:sp>
        <p:nvSpPr>
          <p:cNvPr id="364" name="Google Shape;364;p26"/>
          <p:cNvSpPr/>
          <p:nvPr/>
        </p:nvSpPr>
        <p:spPr>
          <a:xfrm>
            <a:off x="1351227" y="4510514"/>
            <a:ext cx="6441545" cy="618067"/>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262626"/>
                </a:solidFill>
                <a:latin typeface="Calibri"/>
                <a:ea typeface="Calibri"/>
                <a:cs typeface="Calibri"/>
                <a:sym typeface="Calibri"/>
              </a:rPr>
              <a:t>Richard Branson</a:t>
            </a:r>
            <a:r>
              <a:rPr b="0" i="0" lang="es-ES" sz="1300" u="none" cap="none" strike="noStrike">
                <a:solidFill>
                  <a:srgbClr val="262626"/>
                </a:solidFill>
                <a:latin typeface="Calibri"/>
                <a:ea typeface="Calibri"/>
                <a:cs typeface="Calibri"/>
                <a:sym typeface="Calibri"/>
              </a:rPr>
              <a:t>, fundador del Grupo Virgin, es conocido por su estilo de liderazgo que valora la retroalimentación y las ideas de sus empleados.</a:t>
            </a:r>
            <a:endParaRPr b="0" i="0" sz="13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7"/>
          <p:cNvSpPr txBox="1"/>
          <p:nvPr/>
        </p:nvSpPr>
        <p:spPr>
          <a:xfrm>
            <a:off x="503237" y="912813"/>
            <a:ext cx="7785630" cy="2108269"/>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500" u="none" cap="none" strike="noStrike">
                <a:solidFill>
                  <a:srgbClr val="262626"/>
                </a:solidFill>
                <a:latin typeface="Calibri"/>
                <a:ea typeface="Calibri"/>
                <a:cs typeface="Calibri"/>
                <a:sym typeface="Calibri"/>
              </a:rPr>
              <a:t>LAS CARACTERÍSTICAS MÁS IMPORTANTES DE UN EMPRENDEDOR SON LAS SIGUIENTES:</a:t>
            </a:r>
            <a:endParaRPr b="0" i="0" sz="1500" u="none" cap="none" strike="noStrike">
              <a:solidFill>
                <a:srgbClr val="000000"/>
              </a:solidFill>
              <a:latin typeface="Arial"/>
              <a:ea typeface="Arial"/>
              <a:cs typeface="Arial"/>
              <a:sym typeface="Arial"/>
            </a:endParaRPr>
          </a:p>
          <a:p>
            <a:pPr indent="0" lvl="0" marL="11725" marR="0" rtl="0" algn="l">
              <a:lnSpc>
                <a:spcPct val="100000"/>
              </a:lnSpc>
              <a:spcBef>
                <a:spcPts val="60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Orientación a los resultados:</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Enfoque en alcanzar metas y objetivos medibles, manteniendo la productividad y eficiencia:</a:t>
            </a:r>
            <a:endParaRPr b="0" i="0" sz="1300" u="none" cap="none" strike="noStrike">
              <a:solidFill>
                <a:srgbClr val="000000"/>
              </a:solidFill>
              <a:latin typeface="Arial"/>
              <a:ea typeface="Arial"/>
              <a:cs typeface="Arial"/>
              <a:sym typeface="Arial"/>
            </a:endParaRPr>
          </a:p>
          <a:p>
            <a:pPr indent="-184150" lvl="0" marL="297475" marR="0" rtl="0" algn="l">
              <a:lnSpc>
                <a:spcPct val="100000"/>
              </a:lnSpc>
              <a:spcBef>
                <a:spcPts val="0"/>
              </a:spcBef>
              <a:spcAft>
                <a:spcPts val="0"/>
              </a:spcAft>
              <a:buClr>
                <a:schemeClr val="dk1"/>
              </a:buClr>
              <a:buSzPts val="1600"/>
              <a:buFont typeface="Arial"/>
              <a:buNone/>
            </a:pPr>
            <a:r>
              <a:t/>
            </a:r>
            <a:endParaRPr b="0"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t/>
            </a:r>
            <a:endParaRPr b="1" i="0" sz="13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300"/>
              <a:buFont typeface="Arial"/>
              <a:buNone/>
            </a:pPr>
            <a:r>
              <a:rPr b="1" i="0" lang="es-ES" sz="1300" u="none" cap="none" strike="noStrike">
                <a:solidFill>
                  <a:srgbClr val="7150A0"/>
                </a:solidFill>
                <a:latin typeface="Calibri"/>
                <a:ea typeface="Calibri"/>
                <a:cs typeface="Calibri"/>
                <a:sym typeface="Calibri"/>
              </a:rPr>
              <a:t>Determinación y perseverancia:</a:t>
            </a:r>
            <a:r>
              <a:rPr b="0" i="0" lang="es-ES" sz="1300" u="none" cap="none" strike="noStrike">
                <a:solidFill>
                  <a:srgbClr val="7150A0"/>
                </a:solidFill>
                <a:latin typeface="Calibri"/>
                <a:ea typeface="Calibri"/>
                <a:cs typeface="Calibri"/>
                <a:sym typeface="Calibri"/>
              </a:rPr>
              <a:t> </a:t>
            </a:r>
            <a:r>
              <a:rPr b="0" i="0" lang="es-ES" sz="1300" u="none" cap="none" strike="noStrike">
                <a:solidFill>
                  <a:srgbClr val="262626"/>
                </a:solidFill>
                <a:latin typeface="Calibri"/>
                <a:ea typeface="Calibri"/>
                <a:cs typeface="Calibri"/>
                <a:sym typeface="Calibri"/>
              </a:rPr>
              <a:t>Capacidad para seguir adelante y superar obstáculos, manteniendo la motivación y el enfoque incluso ante el fracaso:</a:t>
            </a:r>
            <a:endParaRPr b="0" i="0" sz="1300" u="none" cap="none" strike="noStrike">
              <a:solidFill>
                <a:srgbClr val="000000"/>
              </a:solidFill>
              <a:latin typeface="Arial"/>
              <a:ea typeface="Arial"/>
              <a:cs typeface="Arial"/>
              <a:sym typeface="Arial"/>
            </a:endParaRPr>
          </a:p>
        </p:txBody>
      </p:sp>
      <p:sp>
        <p:nvSpPr>
          <p:cNvPr id="371" name="Google Shape;371;p27"/>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CARACTERÍSTICAS DE UN EMPRENDEDOR</a:t>
            </a:r>
            <a:endParaRPr b="0" i="0" sz="1000" u="none" cap="none" strike="noStrike">
              <a:solidFill>
                <a:srgbClr val="A5A5A5"/>
              </a:solidFill>
              <a:latin typeface="Calibri"/>
              <a:ea typeface="Calibri"/>
              <a:cs typeface="Calibri"/>
              <a:sym typeface="Calibri"/>
            </a:endParaRPr>
          </a:p>
        </p:txBody>
      </p:sp>
      <p:sp>
        <p:nvSpPr>
          <p:cNvPr id="372" name="Google Shape;372;p27"/>
          <p:cNvSpPr/>
          <p:nvPr/>
        </p:nvSpPr>
        <p:spPr>
          <a:xfrm>
            <a:off x="1217480" y="1730134"/>
            <a:ext cx="6709040" cy="618067"/>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262626"/>
                </a:solidFill>
                <a:latin typeface="Calibri"/>
                <a:ea typeface="Calibri"/>
                <a:cs typeface="Calibri"/>
                <a:sym typeface="Calibri"/>
              </a:rPr>
              <a:t>Jack Ma</a:t>
            </a:r>
            <a:r>
              <a:rPr b="0" i="0" lang="es-ES" sz="1300" u="none" cap="none" strike="noStrike">
                <a:solidFill>
                  <a:srgbClr val="262626"/>
                </a:solidFill>
                <a:latin typeface="Calibri"/>
                <a:ea typeface="Calibri"/>
                <a:cs typeface="Calibri"/>
                <a:sym typeface="Calibri"/>
              </a:rPr>
              <a:t>, co fundador de Alibaba, siempre se ha enfocado en obtener resultados tangibles, convirtiendo a Alibaba en una de las mayores plataformas de comercio electrónico del mundo.</a:t>
            </a:r>
            <a:endParaRPr b="0" i="0" sz="1300" u="none" cap="none" strike="noStrike">
              <a:solidFill>
                <a:schemeClr val="lt1"/>
              </a:solidFill>
              <a:latin typeface="Arial"/>
              <a:ea typeface="Arial"/>
              <a:cs typeface="Arial"/>
              <a:sym typeface="Arial"/>
            </a:endParaRPr>
          </a:p>
        </p:txBody>
      </p:sp>
      <p:sp>
        <p:nvSpPr>
          <p:cNvPr id="373" name="Google Shape;373;p27"/>
          <p:cNvSpPr/>
          <p:nvPr/>
        </p:nvSpPr>
        <p:spPr>
          <a:xfrm>
            <a:off x="1217480" y="3220336"/>
            <a:ext cx="6709040" cy="618067"/>
          </a:xfrm>
          <a:prstGeom prst="roundRect">
            <a:avLst>
              <a:gd fmla="val 19044" name="adj"/>
            </a:avLst>
          </a:prstGeom>
          <a:solidFill>
            <a:srgbClr val="E3DCED"/>
          </a:solidFill>
          <a:ln>
            <a:noFill/>
          </a:ln>
        </p:spPr>
        <p:txBody>
          <a:bodyPr anchorCtr="0" anchor="ctr" bIns="45700" lIns="91425" spcFirstLastPara="1" rIns="91425" wrap="square" tIns="45700">
            <a:noAutofit/>
          </a:bodyPr>
          <a:lstStyle/>
          <a:p>
            <a:pPr indent="0" lvl="1" marL="0" marR="0" rtl="0" algn="l">
              <a:lnSpc>
                <a:spcPct val="100000"/>
              </a:lnSpc>
              <a:spcBef>
                <a:spcPts val="0"/>
              </a:spcBef>
              <a:spcAft>
                <a:spcPts val="0"/>
              </a:spcAft>
              <a:buClr>
                <a:srgbClr val="000000"/>
              </a:buClr>
              <a:buSzPts val="1300"/>
              <a:buFont typeface="Arial"/>
              <a:buNone/>
            </a:pPr>
            <a:r>
              <a:rPr b="1" i="0" lang="es-ES" sz="1300" u="none" cap="none" strike="noStrike">
                <a:solidFill>
                  <a:srgbClr val="262626"/>
                </a:solidFill>
                <a:latin typeface="Calibri"/>
                <a:ea typeface="Calibri"/>
                <a:cs typeface="Calibri"/>
                <a:sym typeface="Calibri"/>
              </a:rPr>
              <a:t>Walt Disney </a:t>
            </a:r>
            <a:r>
              <a:rPr b="0" i="0" lang="es-ES" sz="1300" u="none" cap="none" strike="noStrike">
                <a:solidFill>
                  <a:srgbClr val="262626"/>
                </a:solidFill>
                <a:latin typeface="Calibri"/>
                <a:ea typeface="Calibri"/>
                <a:cs typeface="Calibri"/>
                <a:sym typeface="Calibri"/>
              </a:rPr>
              <a:t>enfrentó numerosos fracasos y rechazos antes de crear Disneyland y convertir su nombre en sinónimo de entretenimiento familiar.</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8"/>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380" name="Google Shape;380;p28"/>
          <p:cNvSpPr txBox="1"/>
          <p:nvPr/>
        </p:nvSpPr>
        <p:spPr>
          <a:xfrm>
            <a:off x="1008063" y="3169972"/>
            <a:ext cx="5993558"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TIPOS Y NIVELES</a:t>
            </a:r>
            <a:br>
              <a:rPr b="1" i="0" lang="es-ES" sz="2800" u="none" cap="none" strike="noStrike">
                <a:solidFill>
                  <a:schemeClr val="lt1"/>
                </a:solidFill>
                <a:latin typeface="Calibri"/>
                <a:ea typeface="Calibri"/>
                <a:cs typeface="Calibri"/>
                <a:sym typeface="Calibri"/>
              </a:rPr>
            </a:br>
            <a:r>
              <a:rPr b="1" i="0" lang="es-ES" sz="2800" u="none" cap="none" strike="noStrike">
                <a:solidFill>
                  <a:schemeClr val="lt1"/>
                </a:solidFill>
                <a:latin typeface="Arial"/>
                <a:ea typeface="Arial"/>
                <a:cs typeface="Arial"/>
                <a:sym typeface="Arial"/>
              </a:rPr>
              <a:t>DE INNOVACIÓN</a:t>
            </a:r>
            <a:endParaRPr/>
          </a:p>
        </p:txBody>
      </p:sp>
      <p:pic>
        <p:nvPicPr>
          <p:cNvPr id="381" name="Google Shape;381;p28"/>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 name="Shape 44"/>
        <p:cNvGrpSpPr/>
        <p:nvPr/>
      </p:nvGrpSpPr>
      <p:grpSpPr>
        <a:xfrm>
          <a:off x="0" y="0"/>
          <a:ext cx="0" cy="0"/>
          <a:chOff x="0" y="0"/>
          <a:chExt cx="0" cy="0"/>
        </a:xfrm>
      </p:grpSpPr>
      <p:sp>
        <p:nvSpPr>
          <p:cNvPr id="45" name="Google Shape;45;p2"/>
          <p:cNvSpPr/>
          <p:nvPr/>
        </p:nvSpPr>
        <p:spPr>
          <a:xfrm>
            <a:off x="6918960" y="5364480"/>
            <a:ext cx="2133600" cy="22445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6" name="Google Shape;46;p2"/>
          <p:cNvSpPr txBox="1"/>
          <p:nvPr/>
        </p:nvSpPr>
        <p:spPr>
          <a:xfrm>
            <a:off x="1282298" y="918372"/>
            <a:ext cx="5737934" cy="2800767"/>
          </a:xfrm>
          <a:prstGeom prst="rect">
            <a:avLst/>
          </a:prstGeom>
          <a:noFill/>
          <a:ln>
            <a:noFill/>
          </a:ln>
        </p:spPr>
        <p:txBody>
          <a:bodyPr anchorCtr="0" anchor="t" bIns="0" lIns="0" spcFirstLastPara="1" rIns="0" wrap="square" tIns="0">
            <a:spAutoFit/>
          </a:bodyPr>
          <a:lstStyle/>
          <a:p>
            <a:pPr indent="0" lvl="1" marL="0" marR="0" rtl="0" algn="l">
              <a:lnSpc>
                <a:spcPct val="100000"/>
              </a:lnSpc>
              <a:spcBef>
                <a:spcPts val="0"/>
              </a:spcBef>
              <a:spcAft>
                <a:spcPts val="0"/>
              </a:spcAft>
              <a:buClr>
                <a:srgbClr val="000000"/>
              </a:buClr>
              <a:buSzPts val="1600"/>
              <a:buFont typeface="Arial"/>
              <a:buNone/>
            </a:pPr>
            <a:r>
              <a:rPr b="0" i="0" lang="es-ES" sz="1400" u="none" cap="none" strike="noStrike">
                <a:solidFill>
                  <a:srgbClr val="000000"/>
                </a:solidFill>
                <a:latin typeface="Calibri"/>
                <a:ea typeface="Calibri"/>
                <a:cs typeface="Calibri"/>
                <a:sym typeface="Calibri"/>
              </a:rPr>
              <a:t>Los modelos de negocios además de buscar generar ingresos y rentabilidad, están cada vez más enfocados en los clientes que en los productos que van a ofrecer. Hoy en día escuchamos cada vez más, el término “startups”, los cuales son modelos de negocios que se espera que tengan un crecimiento exponencial y que no requieran de muchas inversiones para lanzarse al mercado.</a:t>
            </a:r>
            <a:endParaRPr b="0" i="0" sz="1400" u="none" cap="none" strike="noStrike">
              <a:solidFill>
                <a:srgbClr val="000000"/>
              </a:solidFill>
              <a:latin typeface="Calibri"/>
              <a:ea typeface="Calibri"/>
              <a:cs typeface="Calibri"/>
              <a:sym typeface="Calibri"/>
            </a:endParaRPr>
          </a:p>
          <a:p>
            <a:pPr indent="0" lvl="1" marL="0" marR="0" rtl="0" algn="l">
              <a:lnSpc>
                <a:spcPct val="100000"/>
              </a:lnSpc>
              <a:spcBef>
                <a:spcPts val="0"/>
              </a:spcBef>
              <a:spcAft>
                <a:spcPts val="0"/>
              </a:spcAft>
              <a:buClr>
                <a:srgbClr val="000000"/>
              </a:buClr>
              <a:buSzPts val="1600"/>
              <a:buFont typeface="Arial"/>
              <a:buNone/>
            </a:pPr>
            <a:r>
              <a:t/>
            </a:r>
            <a:endParaRPr b="0" i="0" sz="1400" u="none" cap="none" strike="noStrike">
              <a:solidFill>
                <a:srgbClr val="000000"/>
              </a:solidFill>
              <a:latin typeface="Calibri"/>
              <a:ea typeface="Calibri"/>
              <a:cs typeface="Calibri"/>
              <a:sym typeface="Calibri"/>
            </a:endParaRPr>
          </a:p>
          <a:p>
            <a:pPr indent="0" lvl="1" marL="0" marR="0" rtl="0" algn="l">
              <a:lnSpc>
                <a:spcPct val="100000"/>
              </a:lnSpc>
              <a:spcBef>
                <a:spcPts val="0"/>
              </a:spcBef>
              <a:spcAft>
                <a:spcPts val="0"/>
              </a:spcAft>
              <a:buClr>
                <a:srgbClr val="000000"/>
              </a:buClr>
              <a:buSzPts val="1600"/>
              <a:buFont typeface="Arial"/>
              <a:buNone/>
            </a:pPr>
            <a:r>
              <a:rPr b="0" i="0" lang="es-ES" sz="1400" u="none" cap="none" strike="noStrike">
                <a:solidFill>
                  <a:srgbClr val="000000"/>
                </a:solidFill>
                <a:latin typeface="Calibri"/>
                <a:ea typeface="Calibri"/>
                <a:cs typeface="Calibri"/>
                <a:sym typeface="Calibri"/>
              </a:rPr>
              <a:t>La innovación es la base para generar modelos de negocios, por lo que en esta clase conoceremos sus tipos y niveles. Además, podremos identificar oportunidades de negocios que resultan por las nuevas tecnologías, uso de productos inteligentes y cambios en los gustos de consumidores.</a:t>
            </a:r>
            <a:endParaRPr b="0" i="0" sz="1400" u="none" cap="none" strike="noStrike">
              <a:solidFill>
                <a:srgbClr val="000000"/>
              </a:solidFill>
              <a:latin typeface="Calibri"/>
              <a:ea typeface="Calibri"/>
              <a:cs typeface="Calibri"/>
              <a:sym typeface="Calibri"/>
            </a:endParaRPr>
          </a:p>
          <a:p>
            <a:pPr indent="0" lvl="1" marL="0" marR="0" rtl="0" algn="l">
              <a:lnSpc>
                <a:spcPct val="100000"/>
              </a:lnSpc>
              <a:spcBef>
                <a:spcPts val="0"/>
              </a:spcBef>
              <a:spcAft>
                <a:spcPts val="0"/>
              </a:spcAft>
              <a:buClr>
                <a:srgbClr val="000000"/>
              </a:buClr>
              <a:buSzPts val="1600"/>
              <a:buFont typeface="Arial"/>
              <a:buNone/>
            </a:pPr>
            <a:r>
              <a:t/>
            </a:r>
            <a:endParaRPr b="0" i="0" sz="1400" u="none" cap="none" strike="noStrike">
              <a:solidFill>
                <a:srgbClr val="000000"/>
              </a:solidFill>
              <a:latin typeface="Calibri"/>
              <a:ea typeface="Calibri"/>
              <a:cs typeface="Calibri"/>
              <a:sym typeface="Calibri"/>
            </a:endParaRPr>
          </a:p>
          <a:p>
            <a:pPr indent="0" lvl="1" marL="0" marR="0" rtl="0" algn="l">
              <a:lnSpc>
                <a:spcPct val="100000"/>
              </a:lnSpc>
              <a:spcBef>
                <a:spcPts val="0"/>
              </a:spcBef>
              <a:spcAft>
                <a:spcPts val="0"/>
              </a:spcAft>
              <a:buClr>
                <a:srgbClr val="000000"/>
              </a:buClr>
              <a:buSzPts val="1600"/>
              <a:buFont typeface="Arial"/>
              <a:buNone/>
            </a:pPr>
            <a:r>
              <a:rPr b="0" i="0" lang="es-ES" sz="1400" u="none" cap="none" strike="noStrike">
                <a:solidFill>
                  <a:srgbClr val="000000"/>
                </a:solidFill>
                <a:latin typeface="Calibri"/>
                <a:ea typeface="Calibri"/>
                <a:cs typeface="Calibri"/>
                <a:sym typeface="Calibri"/>
              </a:rPr>
              <a:t>Finalmente, aprenderemos las implicancias de iniciar un emprendimiento en Perú y conoceremos algunos casos de éxito.</a:t>
            </a:r>
            <a:endParaRPr b="0" i="0" sz="1400" u="none" cap="none" strike="noStrike">
              <a:solidFill>
                <a:srgbClr val="000000"/>
              </a:solidFill>
              <a:latin typeface="Calibri"/>
              <a:ea typeface="Calibri"/>
              <a:cs typeface="Calibri"/>
              <a:sym typeface="Calibri"/>
            </a:endParaRPr>
          </a:p>
        </p:txBody>
      </p:sp>
      <p:pic>
        <p:nvPicPr>
          <p:cNvPr id="47" name="Google Shape;47;p2"/>
          <p:cNvPicPr preferRelativeResize="0"/>
          <p:nvPr/>
        </p:nvPicPr>
        <p:blipFill rotWithShape="1">
          <a:blip r:embed="rId3">
            <a:alphaModFix/>
          </a:blip>
          <a:srcRect b="0" l="0" r="0" t="0"/>
          <a:stretch/>
        </p:blipFill>
        <p:spPr>
          <a:xfrm>
            <a:off x="1010839" y="954885"/>
            <a:ext cx="117851" cy="121369"/>
          </a:xfrm>
          <a:prstGeom prst="rect">
            <a:avLst/>
          </a:prstGeom>
          <a:noFill/>
          <a:ln>
            <a:noFill/>
          </a:ln>
        </p:spPr>
      </p:pic>
      <p:pic>
        <p:nvPicPr>
          <p:cNvPr id="48" name="Google Shape;48;p2"/>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49" name="Google Shape;49;p2"/>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0" name="Google Shape;50;p2"/>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INTRODUCCIÓN </a:t>
            </a:r>
            <a:endParaRPr/>
          </a:p>
        </p:txBody>
      </p:sp>
      <p:pic>
        <p:nvPicPr>
          <p:cNvPr id="51" name="Google Shape;51;p2"/>
          <p:cNvPicPr preferRelativeResize="0"/>
          <p:nvPr/>
        </p:nvPicPr>
        <p:blipFill rotWithShape="1">
          <a:blip r:embed="rId3">
            <a:alphaModFix/>
          </a:blip>
          <a:srcRect b="0" l="0" r="0" t="0"/>
          <a:stretch/>
        </p:blipFill>
        <p:spPr>
          <a:xfrm>
            <a:off x="1010839" y="2253251"/>
            <a:ext cx="117851" cy="121369"/>
          </a:xfrm>
          <a:prstGeom prst="rect">
            <a:avLst/>
          </a:prstGeom>
          <a:noFill/>
          <a:ln>
            <a:noFill/>
          </a:ln>
        </p:spPr>
      </p:pic>
      <p:pic>
        <p:nvPicPr>
          <p:cNvPr id="52" name="Google Shape;52;p2"/>
          <p:cNvPicPr preferRelativeResize="0"/>
          <p:nvPr/>
        </p:nvPicPr>
        <p:blipFill rotWithShape="1">
          <a:blip r:embed="rId3">
            <a:alphaModFix/>
          </a:blip>
          <a:srcRect b="0" l="0" r="0" t="0"/>
          <a:stretch/>
        </p:blipFill>
        <p:spPr>
          <a:xfrm>
            <a:off x="1010839" y="3301145"/>
            <a:ext cx="117851" cy="12136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29"/>
          <p:cNvSpPr txBox="1"/>
          <p:nvPr/>
        </p:nvSpPr>
        <p:spPr>
          <a:xfrm>
            <a:off x="503238" y="912813"/>
            <a:ext cx="3889375" cy="2462213"/>
          </a:xfrm>
          <a:prstGeom prst="rect">
            <a:avLst/>
          </a:prstGeom>
          <a:noFill/>
          <a:ln>
            <a:noFill/>
          </a:ln>
        </p:spPr>
        <p:txBody>
          <a:bodyPr anchorCtr="0" anchor="t" bIns="0" lIns="0" spcFirstLastPara="1" rIns="0" wrap="square" tIns="0">
            <a:spAutoFit/>
          </a:bodyPr>
          <a:lstStyle/>
          <a:p>
            <a:pPr indent="-171450" lvl="0" marL="182563" marR="0" rtl="0" algn="l">
              <a:lnSpc>
                <a:spcPct val="100000"/>
              </a:lnSpc>
              <a:spcBef>
                <a:spcPts val="0"/>
              </a:spcBef>
              <a:spcAft>
                <a:spcPts val="0"/>
              </a:spcAft>
              <a:buClr>
                <a:srgbClr val="000000"/>
              </a:buClr>
              <a:buSzPts val="1600"/>
              <a:buFont typeface="Arial"/>
              <a:buChar char="•"/>
            </a:pPr>
            <a:r>
              <a:rPr b="0" i="0" lang="es-ES" sz="1600" u="none" cap="none" strike="noStrike">
                <a:solidFill>
                  <a:schemeClr val="dk1"/>
                </a:solidFill>
                <a:latin typeface="Calibri"/>
                <a:ea typeface="Calibri"/>
                <a:cs typeface="Calibri"/>
                <a:sym typeface="Calibri"/>
              </a:rPr>
              <a:t>La innovación no necesariamente son de un tipo, sino que las más exitosas han sido producto de la combinación de varios tipos.</a:t>
            </a:r>
            <a:endParaRPr b="0" i="0" sz="1600" u="none" cap="none" strike="noStrike">
              <a:solidFill>
                <a:schemeClr val="dk1"/>
              </a:solidFill>
              <a:latin typeface="Arial"/>
              <a:ea typeface="Arial"/>
              <a:cs typeface="Arial"/>
              <a:sym typeface="Arial"/>
            </a:endParaRPr>
          </a:p>
          <a:p>
            <a:pPr indent="-69850" lvl="0" marL="182563"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171450" lvl="0" marL="182563" marR="0" rtl="0" algn="l">
              <a:lnSpc>
                <a:spcPct val="100000"/>
              </a:lnSpc>
              <a:spcBef>
                <a:spcPts val="0"/>
              </a:spcBef>
              <a:spcAft>
                <a:spcPts val="0"/>
              </a:spcAft>
              <a:buClr>
                <a:srgbClr val="000000"/>
              </a:buClr>
              <a:buSzPts val="1600"/>
              <a:buFont typeface="Arial"/>
              <a:buChar char="•"/>
            </a:pPr>
            <a:r>
              <a:rPr b="0" i="0" lang="es-ES" sz="1600" u="none" cap="none" strike="noStrike">
                <a:solidFill>
                  <a:schemeClr val="dk1"/>
                </a:solidFill>
                <a:latin typeface="Calibri"/>
                <a:ea typeface="Calibri"/>
                <a:cs typeface="Calibri"/>
                <a:sym typeface="Calibri"/>
              </a:rPr>
              <a:t>De hecho, las empresas que lanzan nuevas soluciones que también incorporan diferentes tipos de innovación no sólo obtienen mejores resultados, sino que también establecen mayores obstáculos para ser copiadas.</a:t>
            </a:r>
            <a:endParaRPr b="0" i="0" sz="1600" u="none" cap="none" strike="noStrike">
              <a:solidFill>
                <a:schemeClr val="dk1"/>
              </a:solidFill>
              <a:latin typeface="Calibri"/>
              <a:ea typeface="Calibri"/>
              <a:cs typeface="Calibri"/>
              <a:sym typeface="Calibri"/>
            </a:endParaRPr>
          </a:p>
        </p:txBody>
      </p:sp>
      <p:sp>
        <p:nvSpPr>
          <p:cNvPr id="388" name="Google Shape;388;p29"/>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TIPOS Y NIVELES DE INNOVACIÓN</a:t>
            </a:r>
            <a:endParaRPr b="0" i="0" sz="1000" u="none" cap="none" strike="noStrike">
              <a:solidFill>
                <a:srgbClr val="A5A5A5"/>
              </a:solidFill>
              <a:latin typeface="Calibri"/>
              <a:ea typeface="Calibri"/>
              <a:cs typeface="Calibri"/>
              <a:sym typeface="Calibri"/>
            </a:endParaRPr>
          </a:p>
        </p:txBody>
      </p:sp>
      <p:pic>
        <p:nvPicPr>
          <p:cNvPr id="389" name="Google Shape;389;p29"/>
          <p:cNvPicPr preferRelativeResize="0"/>
          <p:nvPr/>
        </p:nvPicPr>
        <p:blipFill rotWithShape="1">
          <a:blip r:embed="rId3">
            <a:alphaModFix/>
          </a:blip>
          <a:srcRect b="0" l="0" r="0" t="0"/>
          <a:stretch/>
        </p:blipFill>
        <p:spPr>
          <a:xfrm>
            <a:off x="4751389" y="0"/>
            <a:ext cx="4392612" cy="57150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0"/>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TIPOS Y NIVELES DE INNOVACIÓN</a:t>
            </a:r>
            <a:endParaRPr b="0" i="0" sz="1000" u="none" cap="none" strike="noStrike">
              <a:solidFill>
                <a:srgbClr val="A5A5A5"/>
              </a:solidFill>
              <a:latin typeface="Calibri"/>
              <a:ea typeface="Calibri"/>
              <a:cs typeface="Calibri"/>
              <a:sym typeface="Calibri"/>
            </a:endParaRPr>
          </a:p>
        </p:txBody>
      </p:sp>
      <p:graphicFrame>
        <p:nvGraphicFramePr>
          <p:cNvPr id="396" name="Google Shape;396;p30"/>
          <p:cNvGraphicFramePr/>
          <p:nvPr/>
        </p:nvGraphicFramePr>
        <p:xfrm>
          <a:off x="627321" y="13715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100"/>
                        <a:buFont typeface="Arial"/>
                        <a:buNone/>
                      </a:pPr>
                      <a:r>
                        <a:rPr b="1" lang="es-ES" sz="1100" u="none" cap="none" strike="noStrike">
                          <a:solidFill>
                            <a:schemeClr val="lt1"/>
                          </a:solidFill>
                          <a:latin typeface="Calibri"/>
                          <a:ea typeface="Calibri"/>
                          <a:cs typeface="Calibri"/>
                          <a:sym typeface="Calibri"/>
                        </a:rPr>
                        <a:t>MODELO DE NEGOCIO</a:t>
                      </a:r>
                      <a:endParaRPr sz="1100" u="none" cap="none" strike="noStrike"/>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92C14E"/>
                    </a:solidFill>
                  </a:tcPr>
                </a:tc>
              </a:tr>
              <a:tr h="912125">
                <a:tc>
                  <a:txBody>
                    <a:bodyPr/>
                    <a:lstStyle/>
                    <a:p>
                      <a:pPr indent="0" lvl="0" marL="87312" marR="0" rtl="0" algn="ctr">
                        <a:lnSpc>
                          <a:spcPct val="100000"/>
                        </a:lnSpc>
                        <a:spcBef>
                          <a:spcPts val="0"/>
                        </a:spcBef>
                        <a:spcAft>
                          <a:spcPts val="0"/>
                        </a:spcAft>
                        <a:buClr>
                          <a:srgbClr val="EA8F15"/>
                        </a:buClr>
                        <a:buSzPts val="1200"/>
                        <a:buFont typeface="Arial"/>
                        <a:buNone/>
                      </a:pPr>
                      <a:r>
                        <a:rPr b="0" lang="es-ES" sz="1100" u="none" cap="none" strike="noStrike">
                          <a:solidFill>
                            <a:schemeClr val="dk1"/>
                          </a:solidFill>
                          <a:latin typeface="Calibri"/>
                          <a:ea typeface="Calibri"/>
                          <a:cs typeface="Calibri"/>
                          <a:sym typeface="Calibri"/>
                        </a:rPr>
                        <a:t>La forma en que </a:t>
                      </a:r>
                      <a:br>
                        <a:rPr b="0" lang="es-ES" sz="1100" u="none" cap="none" strike="noStrike">
                          <a:solidFill>
                            <a:schemeClr val="dk1"/>
                          </a:solidFill>
                          <a:latin typeface="Calibri"/>
                          <a:ea typeface="Calibri"/>
                          <a:cs typeface="Calibri"/>
                          <a:sym typeface="Calibri"/>
                        </a:rPr>
                      </a:br>
                      <a:r>
                        <a:rPr b="0" lang="es-ES" sz="1100" u="none" cap="none" strike="noStrike">
                          <a:solidFill>
                            <a:schemeClr val="dk1"/>
                          </a:solidFill>
                          <a:latin typeface="Calibri"/>
                          <a:ea typeface="Calibri"/>
                          <a:cs typeface="Calibri"/>
                          <a:sym typeface="Calibri"/>
                        </a:rPr>
                        <a:t>ganas dinero.</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r>
            </a:tbl>
          </a:graphicData>
        </a:graphic>
      </p:graphicFrame>
      <p:sp>
        <p:nvSpPr>
          <p:cNvPr id="397" name="Google Shape;397;p30"/>
          <p:cNvSpPr/>
          <p:nvPr/>
        </p:nvSpPr>
        <p:spPr>
          <a:xfrm>
            <a:off x="631269" y="1371550"/>
            <a:ext cx="1467678" cy="1485950"/>
          </a:xfrm>
          <a:prstGeom prst="roundRect">
            <a:avLst>
              <a:gd fmla="val 0" name="adj"/>
            </a:avLst>
          </a:prstGeom>
          <a:noFill/>
          <a:ln cap="flat" cmpd="sng" w="25400">
            <a:solidFill>
              <a:srgbClr val="92C14E"/>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graphicFrame>
        <p:nvGraphicFramePr>
          <p:cNvPr id="398" name="Google Shape;398;p30"/>
          <p:cNvGraphicFramePr/>
          <p:nvPr/>
        </p:nvGraphicFramePr>
        <p:xfrm>
          <a:off x="2235988" y="13715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100"/>
                        <a:buFont typeface="Arial"/>
                        <a:buNone/>
                      </a:pPr>
                      <a:r>
                        <a:rPr b="1" lang="es-ES" sz="1100" u="none" cap="none" strike="noStrike">
                          <a:solidFill>
                            <a:schemeClr val="lt1"/>
                          </a:solidFill>
                          <a:latin typeface="Calibri"/>
                          <a:ea typeface="Calibri"/>
                          <a:cs typeface="Calibri"/>
                          <a:sym typeface="Calibri"/>
                        </a:rPr>
                        <a:t>RED</a:t>
                      </a:r>
                      <a:endParaRPr sz="1100" u="none" cap="none" strike="noStrike"/>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7150A0"/>
                    </a:solidFill>
                  </a:tcPr>
                </a:tc>
              </a:tr>
              <a:tr h="912125">
                <a:tc>
                  <a:txBody>
                    <a:bodyPr/>
                    <a:lstStyle/>
                    <a:p>
                      <a:pPr indent="0" lvl="0" marL="87312" marR="0" rtl="0" algn="ctr">
                        <a:lnSpc>
                          <a:spcPct val="100000"/>
                        </a:lnSpc>
                        <a:spcBef>
                          <a:spcPts val="0"/>
                        </a:spcBef>
                        <a:spcAft>
                          <a:spcPts val="0"/>
                        </a:spcAft>
                        <a:buClr>
                          <a:srgbClr val="7030A0"/>
                        </a:buClr>
                        <a:buSzPts val="1200"/>
                        <a:buFont typeface="Arial"/>
                        <a:buNone/>
                      </a:pPr>
                      <a:r>
                        <a:rPr b="0" lang="es-ES" sz="1100" u="none" cap="none" strike="noStrike">
                          <a:solidFill>
                            <a:schemeClr val="dk1"/>
                          </a:solidFill>
                          <a:latin typeface="Calibri"/>
                          <a:ea typeface="Calibri"/>
                          <a:cs typeface="Calibri"/>
                          <a:sym typeface="Calibri"/>
                        </a:rPr>
                        <a:t>Conexiones con otros para crear valor.</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bl>
          </a:graphicData>
        </a:graphic>
      </p:graphicFrame>
      <p:sp>
        <p:nvSpPr>
          <p:cNvPr id="399" name="Google Shape;399;p30"/>
          <p:cNvSpPr/>
          <p:nvPr/>
        </p:nvSpPr>
        <p:spPr>
          <a:xfrm>
            <a:off x="2239936" y="1371550"/>
            <a:ext cx="1467678" cy="1485950"/>
          </a:xfrm>
          <a:prstGeom prst="roundRect">
            <a:avLst>
              <a:gd fmla="val 0" name="adj"/>
            </a:avLst>
          </a:prstGeom>
          <a:noFill/>
          <a:ln cap="flat" cmpd="sng" w="25400">
            <a:solidFill>
              <a:srgbClr val="7150A0"/>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graphicFrame>
        <p:nvGraphicFramePr>
          <p:cNvPr id="400" name="Google Shape;400;p30"/>
          <p:cNvGraphicFramePr/>
          <p:nvPr/>
        </p:nvGraphicFramePr>
        <p:xfrm>
          <a:off x="3836187" y="13715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100"/>
                        <a:buFont typeface="Arial"/>
                        <a:buNone/>
                      </a:pPr>
                      <a:r>
                        <a:rPr b="1" lang="es-ES" sz="1100" u="none" cap="none" strike="noStrike">
                          <a:solidFill>
                            <a:schemeClr val="lt1"/>
                          </a:solidFill>
                          <a:latin typeface="Calibri"/>
                          <a:ea typeface="Calibri"/>
                          <a:cs typeface="Calibri"/>
                          <a:sym typeface="Calibri"/>
                        </a:rPr>
                        <a:t>ESTRUCTURA</a:t>
                      </a:r>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92C14E"/>
                    </a:solidFill>
                  </a:tcPr>
                </a:tc>
              </a:tr>
              <a:tr h="912125">
                <a:tc>
                  <a:txBody>
                    <a:bodyPr/>
                    <a:lstStyle/>
                    <a:p>
                      <a:pPr indent="0" lvl="0" marL="87312" marR="0" rtl="0" algn="ctr">
                        <a:lnSpc>
                          <a:spcPct val="85000"/>
                        </a:lnSpc>
                        <a:spcBef>
                          <a:spcPts val="0"/>
                        </a:spcBef>
                        <a:spcAft>
                          <a:spcPts val="0"/>
                        </a:spcAft>
                        <a:buClr>
                          <a:srgbClr val="EA8F15"/>
                        </a:buClr>
                        <a:buSzPts val="1200"/>
                        <a:buFont typeface="Arial"/>
                        <a:buNone/>
                      </a:pPr>
                      <a:r>
                        <a:rPr b="0" lang="es-ES" sz="1100" u="none" cap="none" strike="noStrike">
                          <a:solidFill>
                            <a:schemeClr val="dk1"/>
                          </a:solidFill>
                          <a:latin typeface="Calibri"/>
                          <a:ea typeface="Calibri"/>
                          <a:cs typeface="Calibri"/>
                          <a:sym typeface="Calibri"/>
                        </a:rPr>
                        <a:t>Alineación de su talento y activos.</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r>
            </a:tbl>
          </a:graphicData>
        </a:graphic>
      </p:graphicFrame>
      <p:sp>
        <p:nvSpPr>
          <p:cNvPr id="401" name="Google Shape;401;p30"/>
          <p:cNvSpPr/>
          <p:nvPr/>
        </p:nvSpPr>
        <p:spPr>
          <a:xfrm>
            <a:off x="3840135" y="1371550"/>
            <a:ext cx="1467678" cy="1485950"/>
          </a:xfrm>
          <a:prstGeom prst="roundRect">
            <a:avLst>
              <a:gd fmla="val 0" name="adj"/>
            </a:avLst>
          </a:prstGeom>
          <a:noFill/>
          <a:ln cap="flat" cmpd="sng" w="25400">
            <a:solidFill>
              <a:srgbClr val="92C14E"/>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graphicFrame>
        <p:nvGraphicFramePr>
          <p:cNvPr id="402" name="Google Shape;402;p30"/>
          <p:cNvGraphicFramePr/>
          <p:nvPr/>
        </p:nvGraphicFramePr>
        <p:xfrm>
          <a:off x="5453322" y="13715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100"/>
                        <a:buFont typeface="Arial"/>
                        <a:buNone/>
                      </a:pPr>
                      <a:r>
                        <a:rPr b="1" lang="es-ES" sz="1100" u="none" cap="none" strike="noStrike">
                          <a:solidFill>
                            <a:schemeClr val="lt1"/>
                          </a:solidFill>
                          <a:latin typeface="Calibri"/>
                          <a:ea typeface="Calibri"/>
                          <a:cs typeface="Calibri"/>
                          <a:sym typeface="Calibri"/>
                        </a:rPr>
                        <a:t>PROCESO</a:t>
                      </a:r>
                      <a:endParaRPr sz="1100" u="none" cap="none" strike="noStrike"/>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7150A0"/>
                    </a:solidFill>
                  </a:tcPr>
                </a:tc>
              </a:tr>
              <a:tr h="912125">
                <a:tc>
                  <a:txBody>
                    <a:bodyPr/>
                    <a:lstStyle/>
                    <a:p>
                      <a:pPr indent="0" lvl="0" marL="87312" marR="0" rtl="0" algn="ctr">
                        <a:lnSpc>
                          <a:spcPct val="100000"/>
                        </a:lnSpc>
                        <a:spcBef>
                          <a:spcPts val="0"/>
                        </a:spcBef>
                        <a:spcAft>
                          <a:spcPts val="0"/>
                        </a:spcAft>
                        <a:buClr>
                          <a:srgbClr val="7030A0"/>
                        </a:buClr>
                        <a:buSzPts val="1200"/>
                        <a:buFont typeface="Arial"/>
                        <a:buNone/>
                      </a:pPr>
                      <a:r>
                        <a:rPr b="0" lang="es-ES" sz="1100" u="none" cap="none" strike="noStrike">
                          <a:solidFill>
                            <a:schemeClr val="dk1"/>
                          </a:solidFill>
                          <a:latin typeface="Calibri"/>
                          <a:ea typeface="Calibri"/>
                          <a:cs typeface="Calibri"/>
                          <a:sym typeface="Calibri"/>
                        </a:rPr>
                        <a:t>Métodos exclusivos o superiores para realizar su trabajo.</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bl>
          </a:graphicData>
        </a:graphic>
      </p:graphicFrame>
      <p:sp>
        <p:nvSpPr>
          <p:cNvPr id="403" name="Google Shape;403;p30"/>
          <p:cNvSpPr/>
          <p:nvPr/>
        </p:nvSpPr>
        <p:spPr>
          <a:xfrm>
            <a:off x="5457270" y="1371550"/>
            <a:ext cx="1467678" cy="1485950"/>
          </a:xfrm>
          <a:prstGeom prst="roundRect">
            <a:avLst>
              <a:gd fmla="val 0" name="adj"/>
            </a:avLst>
          </a:prstGeom>
          <a:noFill/>
          <a:ln cap="flat" cmpd="sng" w="25400">
            <a:solidFill>
              <a:srgbClr val="7150A0"/>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graphicFrame>
        <p:nvGraphicFramePr>
          <p:cNvPr id="404" name="Google Shape;404;p30"/>
          <p:cNvGraphicFramePr/>
          <p:nvPr/>
        </p:nvGraphicFramePr>
        <p:xfrm>
          <a:off x="7078920" y="13715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050"/>
                        <a:buFont typeface="Arial"/>
                        <a:buNone/>
                      </a:pPr>
                      <a:r>
                        <a:rPr b="1" lang="es-ES" sz="1100" u="none" cap="none" strike="noStrike">
                          <a:solidFill>
                            <a:schemeClr val="lt1"/>
                          </a:solidFill>
                          <a:latin typeface="Calibri"/>
                          <a:ea typeface="Calibri"/>
                          <a:cs typeface="Calibri"/>
                          <a:sym typeface="Calibri"/>
                        </a:rPr>
                        <a:t>RENDIMIENTO DEL PRODUCTO</a:t>
                      </a:r>
                      <a:endParaRPr sz="1100" u="none" cap="none" strike="noStrike"/>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92C14E"/>
                    </a:solidFill>
                  </a:tcPr>
                </a:tc>
              </a:tr>
              <a:tr h="912125">
                <a:tc>
                  <a:txBody>
                    <a:bodyPr/>
                    <a:lstStyle/>
                    <a:p>
                      <a:pPr indent="0" lvl="0" marL="87312" marR="0" rtl="0" algn="ctr">
                        <a:lnSpc>
                          <a:spcPct val="100000"/>
                        </a:lnSpc>
                        <a:spcBef>
                          <a:spcPts val="0"/>
                        </a:spcBef>
                        <a:spcAft>
                          <a:spcPts val="0"/>
                        </a:spcAft>
                        <a:buClr>
                          <a:srgbClr val="EA8F15"/>
                        </a:buClr>
                        <a:buSzPts val="1200"/>
                        <a:buFont typeface="Arial"/>
                        <a:buNone/>
                      </a:pPr>
                      <a:r>
                        <a:rPr b="0" lang="es-ES" sz="1100" u="none" cap="none" strike="noStrike">
                          <a:solidFill>
                            <a:schemeClr val="dk1"/>
                          </a:solidFill>
                          <a:latin typeface="Calibri"/>
                          <a:ea typeface="Calibri"/>
                          <a:cs typeface="Calibri"/>
                          <a:sym typeface="Calibri"/>
                        </a:rPr>
                        <a:t>Características y funcionalidades distintivas.</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r>
            </a:tbl>
          </a:graphicData>
        </a:graphic>
      </p:graphicFrame>
      <p:sp>
        <p:nvSpPr>
          <p:cNvPr id="405" name="Google Shape;405;p30"/>
          <p:cNvSpPr/>
          <p:nvPr/>
        </p:nvSpPr>
        <p:spPr>
          <a:xfrm>
            <a:off x="7082868" y="1371550"/>
            <a:ext cx="1467678" cy="1485950"/>
          </a:xfrm>
          <a:prstGeom prst="roundRect">
            <a:avLst>
              <a:gd fmla="val 0" name="adj"/>
            </a:avLst>
          </a:prstGeom>
          <a:noFill/>
          <a:ln cap="flat" cmpd="sng" w="25400">
            <a:solidFill>
              <a:srgbClr val="92C14E"/>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graphicFrame>
        <p:nvGraphicFramePr>
          <p:cNvPr id="406" name="Google Shape;406;p30"/>
          <p:cNvGraphicFramePr/>
          <p:nvPr/>
        </p:nvGraphicFramePr>
        <p:xfrm>
          <a:off x="627321" y="31241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050"/>
                        <a:buFont typeface="Arial"/>
                        <a:buNone/>
                      </a:pPr>
                      <a:r>
                        <a:rPr b="1" lang="es-ES" sz="1100" u="none" cap="none" strike="noStrike">
                          <a:solidFill>
                            <a:schemeClr val="lt1"/>
                          </a:solidFill>
                          <a:latin typeface="Calibri"/>
                          <a:ea typeface="Calibri"/>
                          <a:cs typeface="Calibri"/>
                          <a:sym typeface="Calibri"/>
                        </a:rPr>
                        <a:t>SISTEMA DEL PRODUCTO</a:t>
                      </a:r>
                      <a:endParaRPr sz="1100" u="none" cap="none" strike="noStrike"/>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92C14E"/>
                    </a:solidFill>
                  </a:tcPr>
                </a:tc>
              </a:tr>
              <a:tr h="912125">
                <a:tc>
                  <a:txBody>
                    <a:bodyPr/>
                    <a:lstStyle/>
                    <a:p>
                      <a:pPr indent="0" lvl="0" marL="87312" marR="0" rtl="0" algn="ctr">
                        <a:lnSpc>
                          <a:spcPct val="100000"/>
                        </a:lnSpc>
                        <a:spcBef>
                          <a:spcPts val="0"/>
                        </a:spcBef>
                        <a:spcAft>
                          <a:spcPts val="0"/>
                        </a:spcAft>
                        <a:buClr>
                          <a:srgbClr val="EA8F15"/>
                        </a:buClr>
                        <a:buSzPts val="1200"/>
                        <a:buFont typeface="Arial"/>
                        <a:buNone/>
                      </a:pPr>
                      <a:r>
                        <a:rPr b="0" lang="es-ES" sz="1100" u="none" cap="none" strike="noStrike">
                          <a:solidFill>
                            <a:schemeClr val="dk1"/>
                          </a:solidFill>
                          <a:latin typeface="Calibri"/>
                          <a:ea typeface="Calibri"/>
                          <a:cs typeface="Calibri"/>
                          <a:sym typeface="Calibri"/>
                        </a:rPr>
                        <a:t>Productos y servicios complementarios.</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r>
            </a:tbl>
          </a:graphicData>
        </a:graphic>
      </p:graphicFrame>
      <p:sp>
        <p:nvSpPr>
          <p:cNvPr id="407" name="Google Shape;407;p30"/>
          <p:cNvSpPr/>
          <p:nvPr/>
        </p:nvSpPr>
        <p:spPr>
          <a:xfrm>
            <a:off x="631269" y="3124150"/>
            <a:ext cx="1467678" cy="1485950"/>
          </a:xfrm>
          <a:prstGeom prst="roundRect">
            <a:avLst>
              <a:gd fmla="val 0" name="adj"/>
            </a:avLst>
          </a:prstGeom>
          <a:noFill/>
          <a:ln cap="flat" cmpd="sng" w="25400">
            <a:solidFill>
              <a:srgbClr val="92C14E"/>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graphicFrame>
        <p:nvGraphicFramePr>
          <p:cNvPr id="408" name="Google Shape;408;p30"/>
          <p:cNvGraphicFramePr/>
          <p:nvPr/>
        </p:nvGraphicFramePr>
        <p:xfrm>
          <a:off x="2235988" y="31241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100"/>
                        <a:buFont typeface="Arial"/>
                        <a:buNone/>
                      </a:pPr>
                      <a:r>
                        <a:rPr b="1" lang="es-ES" sz="1100" u="none" cap="none" strike="noStrike">
                          <a:solidFill>
                            <a:schemeClr val="lt1"/>
                          </a:solidFill>
                          <a:latin typeface="Calibri"/>
                          <a:ea typeface="Calibri"/>
                          <a:cs typeface="Calibri"/>
                          <a:sym typeface="Calibri"/>
                        </a:rPr>
                        <a:t>SERVICIO</a:t>
                      </a:r>
                      <a:endParaRPr sz="1100" u="none" cap="none" strike="noStrike"/>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7150A0"/>
                    </a:solidFill>
                  </a:tcPr>
                </a:tc>
              </a:tr>
              <a:tr h="912125">
                <a:tc>
                  <a:txBody>
                    <a:bodyPr/>
                    <a:lstStyle/>
                    <a:p>
                      <a:pPr indent="0" lvl="0" marL="87312" marR="0" rtl="0" algn="ctr">
                        <a:lnSpc>
                          <a:spcPct val="100000"/>
                        </a:lnSpc>
                        <a:spcBef>
                          <a:spcPts val="0"/>
                        </a:spcBef>
                        <a:spcAft>
                          <a:spcPts val="0"/>
                        </a:spcAft>
                        <a:buClr>
                          <a:srgbClr val="7030A0"/>
                        </a:buClr>
                        <a:buSzPts val="1200"/>
                        <a:buFont typeface="Arial"/>
                        <a:buNone/>
                      </a:pPr>
                      <a:r>
                        <a:rPr b="0" lang="es-ES" sz="1100" u="none" cap="none" strike="noStrike">
                          <a:solidFill>
                            <a:schemeClr val="dk1"/>
                          </a:solidFill>
                          <a:latin typeface="Calibri"/>
                          <a:ea typeface="Calibri"/>
                          <a:cs typeface="Calibri"/>
                          <a:sym typeface="Calibri"/>
                        </a:rPr>
                        <a:t>Soporte y mejoras que rodean sus ofertas.</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bl>
          </a:graphicData>
        </a:graphic>
      </p:graphicFrame>
      <p:sp>
        <p:nvSpPr>
          <p:cNvPr id="409" name="Google Shape;409;p30"/>
          <p:cNvSpPr/>
          <p:nvPr/>
        </p:nvSpPr>
        <p:spPr>
          <a:xfrm>
            <a:off x="2239936" y="3124150"/>
            <a:ext cx="1467678" cy="1485950"/>
          </a:xfrm>
          <a:prstGeom prst="roundRect">
            <a:avLst>
              <a:gd fmla="val 0" name="adj"/>
            </a:avLst>
          </a:prstGeom>
          <a:noFill/>
          <a:ln cap="flat" cmpd="sng" w="25400">
            <a:solidFill>
              <a:srgbClr val="7150A0"/>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graphicFrame>
        <p:nvGraphicFramePr>
          <p:cNvPr id="410" name="Google Shape;410;p30"/>
          <p:cNvGraphicFramePr/>
          <p:nvPr/>
        </p:nvGraphicFramePr>
        <p:xfrm>
          <a:off x="3836187" y="31241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100"/>
                        <a:buFont typeface="Arial"/>
                        <a:buNone/>
                      </a:pPr>
                      <a:r>
                        <a:rPr b="1" lang="es-ES" sz="1100" u="none" cap="none" strike="noStrike">
                          <a:solidFill>
                            <a:schemeClr val="lt1"/>
                          </a:solidFill>
                          <a:latin typeface="Calibri"/>
                          <a:ea typeface="Calibri"/>
                          <a:cs typeface="Calibri"/>
                          <a:sym typeface="Calibri"/>
                        </a:rPr>
                        <a:t>CANAL</a:t>
                      </a:r>
                      <a:endParaRPr sz="1100" u="none" cap="none" strike="noStrike"/>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92C14E"/>
                    </a:solidFill>
                  </a:tcPr>
                </a:tc>
              </a:tr>
              <a:tr h="912125">
                <a:tc>
                  <a:txBody>
                    <a:bodyPr/>
                    <a:lstStyle/>
                    <a:p>
                      <a:pPr indent="0" lvl="0" marL="87312" marR="0" rtl="0" algn="ctr">
                        <a:lnSpc>
                          <a:spcPct val="100000"/>
                        </a:lnSpc>
                        <a:spcBef>
                          <a:spcPts val="0"/>
                        </a:spcBef>
                        <a:spcAft>
                          <a:spcPts val="0"/>
                        </a:spcAft>
                        <a:buClr>
                          <a:srgbClr val="EA8F15"/>
                        </a:buClr>
                        <a:buSzPts val="1200"/>
                        <a:buFont typeface="Arial"/>
                        <a:buNone/>
                      </a:pPr>
                      <a:r>
                        <a:rPr b="0" lang="es-ES" sz="1100" u="none" cap="none" strike="noStrike">
                          <a:solidFill>
                            <a:schemeClr val="dk1"/>
                          </a:solidFill>
                          <a:latin typeface="Calibri"/>
                          <a:ea typeface="Calibri"/>
                          <a:cs typeface="Calibri"/>
                          <a:sym typeface="Calibri"/>
                        </a:rPr>
                        <a:t>Cómo se entregan </a:t>
                      </a:r>
                      <a:br>
                        <a:rPr b="0" lang="es-ES" sz="1100" u="none" cap="none" strike="noStrike">
                          <a:solidFill>
                            <a:schemeClr val="dk1"/>
                          </a:solidFill>
                          <a:latin typeface="Calibri"/>
                          <a:ea typeface="Calibri"/>
                          <a:cs typeface="Calibri"/>
                          <a:sym typeface="Calibri"/>
                        </a:rPr>
                      </a:br>
                      <a:r>
                        <a:rPr b="0" lang="es-ES" sz="1100" u="none" cap="none" strike="noStrike">
                          <a:solidFill>
                            <a:schemeClr val="dk1"/>
                          </a:solidFill>
                          <a:latin typeface="Calibri"/>
                          <a:ea typeface="Calibri"/>
                          <a:cs typeface="Calibri"/>
                          <a:sym typeface="Calibri"/>
                        </a:rPr>
                        <a:t>sus ofertas a los clientes y usuarios.</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r>
            </a:tbl>
          </a:graphicData>
        </a:graphic>
      </p:graphicFrame>
      <p:sp>
        <p:nvSpPr>
          <p:cNvPr id="411" name="Google Shape;411;p30"/>
          <p:cNvSpPr/>
          <p:nvPr/>
        </p:nvSpPr>
        <p:spPr>
          <a:xfrm>
            <a:off x="3840135" y="3124150"/>
            <a:ext cx="1467678" cy="1485950"/>
          </a:xfrm>
          <a:prstGeom prst="roundRect">
            <a:avLst>
              <a:gd fmla="val 0" name="adj"/>
            </a:avLst>
          </a:prstGeom>
          <a:noFill/>
          <a:ln cap="flat" cmpd="sng" w="25400">
            <a:solidFill>
              <a:srgbClr val="92C14E"/>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graphicFrame>
        <p:nvGraphicFramePr>
          <p:cNvPr id="412" name="Google Shape;412;p30"/>
          <p:cNvGraphicFramePr/>
          <p:nvPr/>
        </p:nvGraphicFramePr>
        <p:xfrm>
          <a:off x="5453322" y="31241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100"/>
                        <a:buFont typeface="Arial"/>
                        <a:buNone/>
                      </a:pPr>
                      <a:r>
                        <a:rPr b="1" lang="es-ES" sz="1100" u="none" cap="none" strike="noStrike">
                          <a:solidFill>
                            <a:schemeClr val="lt1"/>
                          </a:solidFill>
                          <a:latin typeface="Calibri"/>
                          <a:ea typeface="Calibri"/>
                          <a:cs typeface="Calibri"/>
                          <a:sym typeface="Calibri"/>
                        </a:rPr>
                        <a:t>MARCA </a:t>
                      </a:r>
                      <a:endParaRPr sz="1100" u="none" cap="none" strike="noStrike"/>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7150A0"/>
                    </a:solidFill>
                  </a:tcPr>
                </a:tc>
              </a:tr>
              <a:tr h="912125">
                <a:tc>
                  <a:txBody>
                    <a:bodyPr/>
                    <a:lstStyle/>
                    <a:p>
                      <a:pPr indent="0" lvl="0" marL="87312" marR="0" rtl="0" algn="ctr">
                        <a:lnSpc>
                          <a:spcPct val="100000"/>
                        </a:lnSpc>
                        <a:spcBef>
                          <a:spcPts val="0"/>
                        </a:spcBef>
                        <a:spcAft>
                          <a:spcPts val="0"/>
                        </a:spcAft>
                        <a:buClr>
                          <a:srgbClr val="7030A0"/>
                        </a:buClr>
                        <a:buSzPts val="1200"/>
                        <a:buFont typeface="Arial"/>
                        <a:buNone/>
                      </a:pPr>
                      <a:r>
                        <a:rPr b="0" lang="es-ES" sz="1100" u="none" cap="none" strike="noStrike">
                          <a:solidFill>
                            <a:schemeClr val="dk1"/>
                          </a:solidFill>
                          <a:latin typeface="Calibri"/>
                          <a:ea typeface="Calibri"/>
                          <a:cs typeface="Calibri"/>
                          <a:sym typeface="Calibri"/>
                        </a:rPr>
                        <a:t>Representación de sus ofertas y negocios.</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bl>
          </a:graphicData>
        </a:graphic>
      </p:graphicFrame>
      <p:sp>
        <p:nvSpPr>
          <p:cNvPr id="413" name="Google Shape;413;p30"/>
          <p:cNvSpPr/>
          <p:nvPr/>
        </p:nvSpPr>
        <p:spPr>
          <a:xfrm>
            <a:off x="5457270" y="3124150"/>
            <a:ext cx="1467678" cy="1485950"/>
          </a:xfrm>
          <a:prstGeom prst="roundRect">
            <a:avLst>
              <a:gd fmla="val 0" name="adj"/>
            </a:avLst>
          </a:prstGeom>
          <a:noFill/>
          <a:ln cap="flat" cmpd="sng" w="25400">
            <a:solidFill>
              <a:srgbClr val="7150A0"/>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graphicFrame>
        <p:nvGraphicFramePr>
          <p:cNvPr id="414" name="Google Shape;414;p30"/>
          <p:cNvGraphicFramePr/>
          <p:nvPr/>
        </p:nvGraphicFramePr>
        <p:xfrm>
          <a:off x="7078920" y="3124150"/>
          <a:ext cx="3000000" cy="3000000"/>
        </p:xfrm>
        <a:graphic>
          <a:graphicData uri="http://schemas.openxmlformats.org/drawingml/2006/table">
            <a:tbl>
              <a:tblPr bandRow="1" firstCol="1" firstRow="1">
                <a:noFill/>
                <a:tableStyleId>{8A99ECCF-0375-47C2-B247-BE22C7933158}</a:tableStyleId>
              </a:tblPr>
              <a:tblGrid>
                <a:gridCol w="1471625"/>
              </a:tblGrid>
              <a:tr h="573825">
                <a:tc>
                  <a:txBody>
                    <a:bodyPr/>
                    <a:lstStyle/>
                    <a:p>
                      <a:pPr indent="0" lvl="0" marL="0" marR="0" rtl="0" algn="ctr">
                        <a:lnSpc>
                          <a:spcPct val="90000"/>
                        </a:lnSpc>
                        <a:spcBef>
                          <a:spcPts val="0"/>
                        </a:spcBef>
                        <a:spcAft>
                          <a:spcPts val="0"/>
                        </a:spcAft>
                        <a:buClr>
                          <a:schemeClr val="lt1"/>
                        </a:buClr>
                        <a:buSzPts val="1050"/>
                        <a:buFont typeface="Arial"/>
                        <a:buNone/>
                      </a:pPr>
                      <a:r>
                        <a:rPr b="1" lang="es-ES" sz="1100" u="none" cap="none" strike="noStrike">
                          <a:solidFill>
                            <a:schemeClr val="lt1"/>
                          </a:solidFill>
                          <a:latin typeface="Calibri"/>
                          <a:ea typeface="Calibri"/>
                          <a:cs typeface="Calibri"/>
                          <a:sym typeface="Calibri"/>
                        </a:rPr>
                        <a:t>COMPROMISO CON </a:t>
                      </a:r>
                      <a:br>
                        <a:rPr b="1" lang="es-ES" sz="1100" u="none" cap="none" strike="noStrike">
                          <a:solidFill>
                            <a:schemeClr val="lt1"/>
                          </a:solidFill>
                          <a:latin typeface="Calibri"/>
                          <a:ea typeface="Calibri"/>
                          <a:cs typeface="Calibri"/>
                          <a:sym typeface="Calibri"/>
                        </a:rPr>
                      </a:br>
                      <a:r>
                        <a:rPr b="1" lang="es-ES" sz="1100" u="none" cap="none" strike="noStrike">
                          <a:solidFill>
                            <a:schemeClr val="lt1"/>
                          </a:solidFill>
                          <a:latin typeface="Calibri"/>
                          <a:ea typeface="Calibri"/>
                          <a:cs typeface="Calibri"/>
                          <a:sym typeface="Calibri"/>
                        </a:rPr>
                        <a:t>EL CLIENTE</a:t>
                      </a:r>
                      <a:endParaRPr sz="1100" u="none" cap="none" strike="noStrike"/>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92C14E"/>
                    </a:solidFill>
                  </a:tcPr>
                </a:tc>
              </a:tr>
              <a:tr h="912125">
                <a:tc>
                  <a:txBody>
                    <a:bodyPr/>
                    <a:lstStyle/>
                    <a:p>
                      <a:pPr indent="0" lvl="0" marL="87312" marR="0" rtl="0" algn="ctr">
                        <a:lnSpc>
                          <a:spcPct val="100000"/>
                        </a:lnSpc>
                        <a:spcBef>
                          <a:spcPts val="0"/>
                        </a:spcBef>
                        <a:spcAft>
                          <a:spcPts val="0"/>
                        </a:spcAft>
                        <a:buClr>
                          <a:srgbClr val="EA8F15"/>
                        </a:buClr>
                        <a:buSzPts val="1200"/>
                        <a:buFont typeface="Calibri"/>
                        <a:buNone/>
                      </a:pPr>
                      <a:r>
                        <a:rPr b="0" lang="es-ES" sz="1100" u="none" cap="none" strike="noStrike">
                          <a:solidFill>
                            <a:schemeClr val="dk1"/>
                          </a:solidFill>
                          <a:latin typeface="Calibri"/>
                          <a:ea typeface="Calibri"/>
                          <a:cs typeface="Calibri"/>
                          <a:sym typeface="Calibri"/>
                        </a:rPr>
                        <a:t>Interacciones distintivas que fomenta.</a:t>
                      </a:r>
                      <a:endParaRPr/>
                    </a:p>
                  </a:txBody>
                  <a:tcPr marT="0" marB="0" marR="68575" marL="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7"/>
                    </a:solidFill>
                  </a:tcPr>
                </a:tc>
              </a:tr>
            </a:tbl>
          </a:graphicData>
        </a:graphic>
      </p:graphicFrame>
      <p:sp>
        <p:nvSpPr>
          <p:cNvPr id="415" name="Google Shape;415;p30"/>
          <p:cNvSpPr/>
          <p:nvPr/>
        </p:nvSpPr>
        <p:spPr>
          <a:xfrm>
            <a:off x="7082868" y="3124150"/>
            <a:ext cx="1467678" cy="1485950"/>
          </a:xfrm>
          <a:prstGeom prst="roundRect">
            <a:avLst>
              <a:gd fmla="val 0" name="adj"/>
            </a:avLst>
          </a:prstGeom>
          <a:noFill/>
          <a:ln cap="flat" cmpd="sng" w="25400">
            <a:solidFill>
              <a:srgbClr val="92C14E"/>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0" sz="1600" u="none" cap="none" strike="noStrike">
              <a:solidFill>
                <a:schemeClr val="dk1"/>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1"/>
          <p:cNvSpPr txBox="1"/>
          <p:nvPr/>
        </p:nvSpPr>
        <p:spPr>
          <a:xfrm>
            <a:off x="503238" y="912813"/>
            <a:ext cx="4838342" cy="24622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Los niveles de innovación son:</a:t>
            </a:r>
            <a:endParaRPr b="0" i="0" sz="1400" u="none" cap="none" strike="noStrike">
              <a:solidFill>
                <a:schemeClr val="dk1"/>
              </a:solidFill>
              <a:latin typeface="Arial"/>
              <a:ea typeface="Arial"/>
              <a:cs typeface="Arial"/>
              <a:sym typeface="Arial"/>
            </a:endParaRPr>
          </a:p>
        </p:txBody>
      </p:sp>
      <p:sp>
        <p:nvSpPr>
          <p:cNvPr id="422" name="Google Shape;422;p31"/>
          <p:cNvSpPr/>
          <p:nvPr/>
        </p:nvSpPr>
        <p:spPr>
          <a:xfrm>
            <a:off x="1802186" y="3533948"/>
            <a:ext cx="5582652" cy="256674"/>
          </a:xfrm>
          <a:prstGeom prst="rightArrow">
            <a:avLst>
              <a:gd fmla="val 50000" name="adj1"/>
              <a:gd fmla="val 50000" name="adj2"/>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23" name="Google Shape;423;p31"/>
          <p:cNvSpPr txBox="1"/>
          <p:nvPr/>
        </p:nvSpPr>
        <p:spPr>
          <a:xfrm>
            <a:off x="4069420" y="3739240"/>
            <a:ext cx="1008855" cy="24622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Riesgo</a:t>
            </a:r>
            <a:endParaRPr b="0" i="0" sz="1600" u="none" cap="none" strike="noStrike">
              <a:solidFill>
                <a:schemeClr val="dk1"/>
              </a:solidFill>
              <a:latin typeface="Calibri"/>
              <a:ea typeface="Calibri"/>
              <a:cs typeface="Calibri"/>
              <a:sym typeface="Calibri"/>
            </a:endParaRPr>
          </a:p>
        </p:txBody>
      </p:sp>
      <p:sp>
        <p:nvSpPr>
          <p:cNvPr id="424" name="Google Shape;424;p31"/>
          <p:cNvSpPr txBox="1"/>
          <p:nvPr/>
        </p:nvSpPr>
        <p:spPr>
          <a:xfrm>
            <a:off x="1079222" y="4263422"/>
            <a:ext cx="6985556" cy="461665"/>
          </a:xfrm>
          <a:prstGeom prst="rect">
            <a:avLst/>
          </a:prstGeom>
          <a:noFill/>
          <a:ln>
            <a:noFill/>
          </a:ln>
        </p:spPr>
        <p:txBody>
          <a:bodyPr anchorCtr="0" anchor="t" bIns="0" lIns="0" spcFirstLastPara="1" rIns="0" wrap="square" tIns="0">
            <a:spAutoFit/>
          </a:bodyPr>
          <a:lstStyle/>
          <a:p>
            <a:pPr indent="0" lvl="0" marL="11725" marR="0" rtl="0" algn="ctr">
              <a:lnSpc>
                <a:spcPct val="100000"/>
              </a:lnSpc>
              <a:spcBef>
                <a:spcPts val="0"/>
              </a:spcBef>
              <a:spcAft>
                <a:spcPts val="0"/>
              </a:spcAft>
              <a:buClr>
                <a:srgbClr val="000000"/>
              </a:buClr>
              <a:buSzPts val="1500"/>
              <a:buFont typeface="Arial"/>
              <a:buNone/>
            </a:pPr>
            <a:r>
              <a:rPr b="0" i="0" lang="es-ES" sz="1500" u="none" cap="none" strike="noStrike">
                <a:solidFill>
                  <a:schemeClr val="dk1"/>
                </a:solidFill>
                <a:latin typeface="Calibri"/>
                <a:ea typeface="Calibri"/>
                <a:cs typeface="Calibri"/>
                <a:sym typeface="Calibri"/>
              </a:rPr>
              <a:t>A mayor nivel de innovación, mayor incertidumbre, pero mayor probabilidad de generar más rentabilidad. Tienes que ser disruptivo por ti mismo, sino otros lo harán por ti.</a:t>
            </a:r>
            <a:endParaRPr b="0" i="0" sz="1500" u="none" cap="none" strike="noStrike">
              <a:solidFill>
                <a:schemeClr val="dk1"/>
              </a:solidFill>
              <a:latin typeface="Arial"/>
              <a:ea typeface="Arial"/>
              <a:cs typeface="Arial"/>
              <a:sym typeface="Arial"/>
            </a:endParaRPr>
          </a:p>
        </p:txBody>
      </p:sp>
      <p:sp>
        <p:nvSpPr>
          <p:cNvPr id="425" name="Google Shape;425;p31"/>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TIPOS Y NIVELES DE INNOVACIÓN</a:t>
            </a:r>
            <a:endParaRPr b="0" i="0" sz="1000" u="none" cap="none" strike="noStrike">
              <a:solidFill>
                <a:srgbClr val="A5A5A5"/>
              </a:solidFill>
              <a:latin typeface="Calibri"/>
              <a:ea typeface="Calibri"/>
              <a:cs typeface="Calibri"/>
              <a:sym typeface="Calibri"/>
            </a:endParaRPr>
          </a:p>
        </p:txBody>
      </p:sp>
      <p:sp>
        <p:nvSpPr>
          <p:cNvPr id="426" name="Google Shape;426;p31"/>
          <p:cNvSpPr/>
          <p:nvPr/>
        </p:nvSpPr>
        <p:spPr>
          <a:xfrm>
            <a:off x="1468834" y="1557116"/>
            <a:ext cx="1936955" cy="1936955"/>
          </a:xfrm>
          <a:prstGeom prst="ellipse">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ES" sz="1400" u="none" cap="none" strike="noStrike">
                <a:solidFill>
                  <a:schemeClr val="lt1"/>
                </a:solidFill>
                <a:latin typeface="Calibri"/>
                <a:ea typeface="Calibri"/>
                <a:cs typeface="Calibri"/>
                <a:sym typeface="Calibri"/>
              </a:rPr>
              <a:t>Incremental:</a:t>
            </a:r>
            <a:endParaRPr b="1" i="0" sz="14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s-ES" sz="1400" u="none" cap="none" strike="noStrike">
                <a:solidFill>
                  <a:schemeClr val="lt1"/>
                </a:solidFill>
                <a:latin typeface="Calibri"/>
                <a:ea typeface="Calibri"/>
                <a:cs typeface="Calibri"/>
                <a:sym typeface="Calibri"/>
              </a:rPr>
              <a:t>Hacer cosas similares de una manera más eficiente</a:t>
            </a:r>
            <a:endParaRPr/>
          </a:p>
        </p:txBody>
      </p:sp>
      <p:sp>
        <p:nvSpPr>
          <p:cNvPr id="427" name="Google Shape;427;p31"/>
          <p:cNvSpPr/>
          <p:nvPr/>
        </p:nvSpPr>
        <p:spPr>
          <a:xfrm>
            <a:off x="3622099" y="1557116"/>
            <a:ext cx="1936955" cy="1936955"/>
          </a:xfrm>
          <a:prstGeom prst="ellipse">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ES" sz="1400" u="none" cap="none" strike="noStrike">
                <a:solidFill>
                  <a:schemeClr val="lt1"/>
                </a:solidFill>
                <a:latin typeface="Calibri"/>
                <a:ea typeface="Calibri"/>
                <a:cs typeface="Calibri"/>
                <a:sym typeface="Calibri"/>
              </a:rPr>
              <a:t>Radical:</a:t>
            </a:r>
            <a:endParaRPr b="1" i="0" sz="1400" u="none" cap="none" strike="noStrike">
              <a:solidFill>
                <a:schemeClr val="lt1"/>
              </a:solidFill>
              <a:latin typeface="Arial"/>
              <a:ea typeface="Arial"/>
              <a:cs typeface="Arial"/>
              <a:sym typeface="Arial"/>
            </a:endParaRPr>
          </a:p>
          <a:p>
            <a:pPr indent="0" lvl="0" marL="11725" marR="0" rtl="0" algn="ctr">
              <a:lnSpc>
                <a:spcPct val="100000"/>
              </a:lnSpc>
              <a:spcBef>
                <a:spcPts val="0"/>
              </a:spcBef>
              <a:spcAft>
                <a:spcPts val="0"/>
              </a:spcAft>
              <a:buClr>
                <a:srgbClr val="000000"/>
              </a:buClr>
              <a:buSzPts val="1400"/>
              <a:buFont typeface="Arial"/>
              <a:buNone/>
            </a:pPr>
            <a:r>
              <a:rPr b="0" i="0" lang="es-ES" sz="1400" u="none" cap="none" strike="noStrike">
                <a:solidFill>
                  <a:schemeClr val="lt1"/>
                </a:solidFill>
                <a:latin typeface="Calibri"/>
                <a:ea typeface="Calibri"/>
                <a:cs typeface="Calibri"/>
                <a:sym typeface="Calibri"/>
              </a:rPr>
              <a:t>Hacer cosas nuevas para generar nuevo crecimiento</a:t>
            </a:r>
            <a:endParaRPr b="0" i="0" sz="1400" u="none" cap="none" strike="noStrike">
              <a:solidFill>
                <a:schemeClr val="lt1"/>
              </a:solidFill>
              <a:latin typeface="Arial"/>
              <a:ea typeface="Arial"/>
              <a:cs typeface="Arial"/>
              <a:sym typeface="Arial"/>
            </a:endParaRPr>
          </a:p>
        </p:txBody>
      </p:sp>
      <p:sp>
        <p:nvSpPr>
          <p:cNvPr id="428" name="Google Shape;428;p31"/>
          <p:cNvSpPr/>
          <p:nvPr/>
        </p:nvSpPr>
        <p:spPr>
          <a:xfrm>
            <a:off x="5775364" y="1557116"/>
            <a:ext cx="1936955" cy="1936955"/>
          </a:xfrm>
          <a:prstGeom prst="ellipse">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ES" sz="1400" u="none" cap="none" strike="noStrike">
                <a:solidFill>
                  <a:schemeClr val="lt1"/>
                </a:solidFill>
                <a:latin typeface="Calibri"/>
                <a:ea typeface="Calibri"/>
                <a:cs typeface="Calibri"/>
                <a:sym typeface="Calibri"/>
              </a:rPr>
              <a:t>Disruptiva:</a:t>
            </a:r>
            <a:endParaRPr b="1" i="0" sz="14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s-ES" sz="1400" u="none" cap="none" strike="noStrike">
                <a:solidFill>
                  <a:schemeClr val="lt1"/>
                </a:solidFill>
                <a:latin typeface="Calibri"/>
                <a:ea typeface="Calibri"/>
                <a:cs typeface="Calibri"/>
                <a:sym typeface="Calibri"/>
              </a:rPr>
              <a:t>Hacer cosas que podrían dejar obsoletas las cosas viejas</a:t>
            </a:r>
            <a:endParaRPr/>
          </a:p>
        </p:txBody>
      </p:sp>
      <p:sp>
        <p:nvSpPr>
          <p:cNvPr id="429" name="Google Shape;429;p31"/>
          <p:cNvSpPr/>
          <p:nvPr/>
        </p:nvSpPr>
        <p:spPr>
          <a:xfrm>
            <a:off x="2342957" y="3882885"/>
            <a:ext cx="183177" cy="5181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430" name="Google Shape;430;p31"/>
          <p:cNvSpPr/>
          <p:nvPr/>
        </p:nvSpPr>
        <p:spPr>
          <a:xfrm rot="-5400000">
            <a:off x="2342957" y="3882885"/>
            <a:ext cx="183177" cy="5181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431" name="Google Shape;431;p31"/>
          <p:cNvSpPr/>
          <p:nvPr/>
        </p:nvSpPr>
        <p:spPr>
          <a:xfrm>
            <a:off x="6652252" y="3882885"/>
            <a:ext cx="183177" cy="5181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32"/>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438" name="Google Shape;438;p32"/>
          <p:cNvSpPr txBox="1"/>
          <p:nvPr/>
        </p:nvSpPr>
        <p:spPr>
          <a:xfrm>
            <a:off x="1008063" y="3169972"/>
            <a:ext cx="5993558"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OPORTUNIDADES</a:t>
            </a:r>
            <a:br>
              <a:rPr b="1" i="0" lang="es-ES" sz="2800" u="none" cap="none" strike="noStrike">
                <a:solidFill>
                  <a:schemeClr val="lt1"/>
                </a:solidFill>
                <a:latin typeface="Calibri"/>
                <a:ea typeface="Calibri"/>
                <a:cs typeface="Calibri"/>
                <a:sym typeface="Calibri"/>
              </a:rPr>
            </a:br>
            <a:r>
              <a:rPr b="1" i="0" lang="es-ES" sz="2800" u="none" cap="none" strike="noStrike">
                <a:solidFill>
                  <a:schemeClr val="lt1"/>
                </a:solidFill>
                <a:latin typeface="Arial"/>
                <a:ea typeface="Arial"/>
                <a:cs typeface="Arial"/>
                <a:sym typeface="Arial"/>
              </a:rPr>
              <a:t>DE NEGOCIOS</a:t>
            </a:r>
            <a:endParaRPr/>
          </a:p>
        </p:txBody>
      </p:sp>
      <p:pic>
        <p:nvPicPr>
          <p:cNvPr id="439" name="Google Shape;439;p32"/>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pic>
        <p:nvPicPr>
          <p:cNvPr id="445" name="Google Shape;445;p33"/>
          <p:cNvPicPr preferRelativeResize="0"/>
          <p:nvPr/>
        </p:nvPicPr>
        <p:blipFill rotWithShape="1">
          <a:blip r:embed="rId3">
            <a:alphaModFix/>
          </a:blip>
          <a:srcRect b="0" l="0" r="0" t="0"/>
          <a:stretch/>
        </p:blipFill>
        <p:spPr>
          <a:xfrm>
            <a:off x="766317" y="866714"/>
            <a:ext cx="7611366" cy="3822174"/>
          </a:xfrm>
          <a:prstGeom prst="rect">
            <a:avLst/>
          </a:prstGeom>
          <a:noFill/>
          <a:ln>
            <a:noFill/>
          </a:ln>
        </p:spPr>
      </p:pic>
      <p:sp>
        <p:nvSpPr>
          <p:cNvPr id="446" name="Google Shape;446;p33"/>
          <p:cNvSpPr txBox="1"/>
          <p:nvPr/>
        </p:nvSpPr>
        <p:spPr>
          <a:xfrm>
            <a:off x="1499337" y="4371232"/>
            <a:ext cx="6001491" cy="46166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s-ES" sz="1400" u="none" cap="none" strike="noStrike">
                <a:solidFill>
                  <a:srgbClr val="000000"/>
                </a:solidFill>
                <a:latin typeface="Calibri"/>
                <a:ea typeface="Calibri"/>
                <a:cs typeface="Calibri"/>
                <a:sym typeface="Calibri"/>
              </a:rPr>
              <a:t>“¿</a:t>
            </a:r>
            <a:r>
              <a:rPr b="1" lang="es-ES">
                <a:latin typeface="Calibri"/>
                <a:ea typeface="Calibri"/>
                <a:cs typeface="Calibri"/>
                <a:sym typeface="Calibri"/>
              </a:rPr>
              <a:t>QUÉ</a:t>
            </a:r>
            <a:r>
              <a:rPr b="1" i="0" lang="es-ES" sz="1400" u="none" cap="none" strike="noStrike">
                <a:solidFill>
                  <a:srgbClr val="000000"/>
                </a:solidFill>
                <a:latin typeface="Calibri"/>
                <a:ea typeface="Calibri"/>
                <a:cs typeface="Calibri"/>
                <a:sym typeface="Calibri"/>
              </a:rPr>
              <a:t> ESPERAN LOS CLIENTES DE HOY? BIENVENIDO AL MUNDO REAL.... ” </a:t>
            </a:r>
            <a:endParaRPr/>
          </a:p>
          <a:p>
            <a:pPr indent="44450" lvl="0" marL="177800" marR="0" rtl="0" algn="l">
              <a:lnSpc>
                <a:spcPct val="100000"/>
              </a:lnSpc>
              <a:spcBef>
                <a:spcPts val="600"/>
              </a:spcBef>
              <a:spcAft>
                <a:spcPts val="0"/>
              </a:spcAft>
              <a:buClr>
                <a:srgbClr val="000000"/>
              </a:buClr>
              <a:buSzPts val="1100"/>
              <a:buFont typeface="Arial"/>
              <a:buNone/>
            </a:pPr>
            <a:r>
              <a:rPr b="0" i="0" lang="es-ES" sz="1100" u="none" cap="none" strike="noStrike">
                <a:solidFill>
                  <a:srgbClr val="7F7F7F"/>
                </a:solidFill>
                <a:latin typeface="Calibri"/>
                <a:ea typeface="Calibri"/>
                <a:cs typeface="Calibri"/>
                <a:sym typeface="Calibri"/>
              </a:rPr>
              <a:t>https://www.youtube.com/watch?v=DYLBJF328fw</a:t>
            </a:r>
            <a:endParaRPr/>
          </a:p>
        </p:txBody>
      </p:sp>
      <p:sp>
        <p:nvSpPr>
          <p:cNvPr id="447" name="Google Shape;447;p33"/>
          <p:cNvSpPr/>
          <p:nvPr/>
        </p:nvSpPr>
        <p:spPr>
          <a:xfrm>
            <a:off x="683568" y="481236"/>
            <a:ext cx="544831" cy="193899"/>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i="0" lang="es-ES" sz="1400" u="none" cap="none" strike="noStrike">
                <a:solidFill>
                  <a:srgbClr val="00B1C3"/>
                </a:solidFill>
                <a:latin typeface="Calibri"/>
                <a:ea typeface="Calibri"/>
                <a:cs typeface="Calibri"/>
                <a:sym typeface="Calibri"/>
              </a:rPr>
              <a:t>VIDEO</a:t>
            </a:r>
            <a:endParaRPr b="1" i="0" sz="1600" u="none" cap="none" strike="noStrike">
              <a:solidFill>
                <a:srgbClr val="00B1C3"/>
              </a:solidFill>
              <a:latin typeface="Calibri"/>
              <a:ea typeface="Calibri"/>
              <a:cs typeface="Calibri"/>
              <a:sym typeface="Calibri"/>
            </a:endParaRPr>
          </a:p>
        </p:txBody>
      </p:sp>
      <p:grpSp>
        <p:nvGrpSpPr>
          <p:cNvPr id="448" name="Google Shape;448;p33"/>
          <p:cNvGrpSpPr/>
          <p:nvPr/>
        </p:nvGrpSpPr>
        <p:grpSpPr>
          <a:xfrm>
            <a:off x="514858" y="499074"/>
            <a:ext cx="131794" cy="132296"/>
            <a:chOff x="511902" y="912279"/>
            <a:chExt cx="281320" cy="282391"/>
          </a:xfrm>
        </p:grpSpPr>
        <p:sp>
          <p:nvSpPr>
            <p:cNvPr id="449" name="Google Shape;449;p33"/>
            <p:cNvSpPr/>
            <p:nvPr/>
          </p:nvSpPr>
          <p:spPr>
            <a:xfrm rot="5400000">
              <a:off x="511366" y="912814"/>
              <a:ext cx="282391" cy="281320"/>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450" name="Google Shape;450;p33"/>
            <p:cNvPicPr preferRelativeResize="0"/>
            <p:nvPr/>
          </p:nvPicPr>
          <p:blipFill rotWithShape="1">
            <a:blip r:embed="rId4">
              <a:alphaModFix/>
            </a:blip>
            <a:srcRect b="0" l="0" r="0" t="0"/>
            <a:stretch/>
          </p:blipFill>
          <p:spPr>
            <a:xfrm rot="5400000">
              <a:off x="578093" y="979007"/>
              <a:ext cx="148937" cy="148937"/>
            </a:xfrm>
            <a:prstGeom prst="rect">
              <a:avLst/>
            </a:prstGeom>
            <a:noFill/>
            <a:ln>
              <a:noFill/>
            </a:ln>
          </p:spPr>
        </p:pic>
      </p:grpSp>
      <p:pic>
        <p:nvPicPr>
          <p:cNvPr id="451" name="Google Shape;451;p33"/>
          <p:cNvPicPr preferRelativeResize="0"/>
          <p:nvPr/>
        </p:nvPicPr>
        <p:blipFill rotWithShape="1">
          <a:blip r:embed="rId5">
            <a:alphaModFix/>
          </a:blip>
          <a:srcRect b="0" l="0" r="0" t="0"/>
          <a:stretch/>
        </p:blipFill>
        <p:spPr>
          <a:xfrm>
            <a:off x="1504950" y="4658654"/>
            <a:ext cx="185286" cy="177874"/>
          </a:xfrm>
          <a:prstGeom prst="rect">
            <a:avLst/>
          </a:prstGeom>
          <a:noFill/>
          <a:ln>
            <a:noFill/>
          </a:ln>
        </p:spPr>
      </p:pic>
      <p:pic>
        <p:nvPicPr>
          <p:cNvPr id="452" name="Google Shape;452;p33"/>
          <p:cNvPicPr preferRelativeResize="0"/>
          <p:nvPr/>
        </p:nvPicPr>
        <p:blipFill rotWithShape="1">
          <a:blip r:embed="rId6">
            <a:alphaModFix/>
          </a:blip>
          <a:srcRect b="9905" l="0" r="0" t="9906"/>
          <a:stretch/>
        </p:blipFill>
        <p:spPr>
          <a:xfrm>
            <a:off x="1644203" y="1142624"/>
            <a:ext cx="5856625" cy="2783333"/>
          </a:xfrm>
          <a:prstGeom prst="roundRect">
            <a:avLst>
              <a:gd fmla="val 16667" name="adj"/>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34"/>
          <p:cNvSpPr txBox="1"/>
          <p:nvPr/>
        </p:nvSpPr>
        <p:spPr>
          <a:xfrm>
            <a:off x="503238" y="924197"/>
            <a:ext cx="3889375" cy="492443"/>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0" i="0" lang="es-ES" sz="1600" u="none" cap="none" strike="noStrike">
                <a:solidFill>
                  <a:srgbClr val="262626"/>
                </a:solidFill>
                <a:latin typeface="Calibri"/>
                <a:ea typeface="Calibri"/>
                <a:cs typeface="Calibri"/>
                <a:sym typeface="Calibri"/>
              </a:rPr>
              <a:t>Las nuevas oportunidades de negocios están orientadas a:</a:t>
            </a:r>
            <a:endParaRPr b="0" i="0" sz="1400" u="none" cap="none" strike="noStrike">
              <a:solidFill>
                <a:srgbClr val="000000"/>
              </a:solidFill>
              <a:latin typeface="Arial"/>
              <a:ea typeface="Arial"/>
              <a:cs typeface="Arial"/>
              <a:sym typeface="Arial"/>
            </a:endParaRPr>
          </a:p>
        </p:txBody>
      </p:sp>
      <p:sp>
        <p:nvSpPr>
          <p:cNvPr id="459" name="Google Shape;459;p34"/>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OPORTUNIDADES DE NEGOCIOS</a:t>
            </a:r>
            <a:endParaRPr b="0" i="0" sz="1000" u="none" cap="none" strike="noStrike">
              <a:solidFill>
                <a:srgbClr val="A5A5A5"/>
              </a:solidFill>
              <a:latin typeface="Calibri"/>
              <a:ea typeface="Calibri"/>
              <a:cs typeface="Calibri"/>
              <a:sym typeface="Calibri"/>
            </a:endParaRPr>
          </a:p>
        </p:txBody>
      </p:sp>
      <p:sp>
        <p:nvSpPr>
          <p:cNvPr id="460" name="Google Shape;460;p34"/>
          <p:cNvSpPr/>
          <p:nvPr/>
        </p:nvSpPr>
        <p:spPr>
          <a:xfrm>
            <a:off x="793980" y="1675589"/>
            <a:ext cx="3598633"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NUEVAS TECNOLOGÍAS: </a:t>
            </a:r>
            <a:br>
              <a:rPr b="1" i="0" lang="es-ES" sz="1400" u="none" cap="none" strike="noStrike">
                <a:solidFill>
                  <a:srgbClr val="EE4639"/>
                </a:solidFill>
                <a:latin typeface="Calibri"/>
                <a:ea typeface="Calibri"/>
                <a:cs typeface="Calibri"/>
                <a:sym typeface="Calibri"/>
              </a:rPr>
            </a:br>
            <a:r>
              <a:rPr b="0" i="0" lang="es-ES" sz="1400" u="none" cap="none" strike="noStrike">
                <a:solidFill>
                  <a:srgbClr val="262626"/>
                </a:solidFill>
                <a:latin typeface="Calibri"/>
                <a:ea typeface="Calibri"/>
                <a:cs typeface="Calibri"/>
                <a:sym typeface="Calibri"/>
              </a:rPr>
              <a:t>digitalización, inteligencia artificial, robótica, realidad virtual, realidad aumentada, IoT, etc.</a:t>
            </a:r>
            <a:endParaRPr b="0" i="0" sz="1400" u="none" cap="none" strike="noStrike">
              <a:solidFill>
                <a:srgbClr val="000000"/>
              </a:solidFill>
              <a:latin typeface="Arial"/>
              <a:ea typeface="Arial"/>
              <a:cs typeface="Arial"/>
              <a:sym typeface="Arial"/>
            </a:endParaRPr>
          </a:p>
        </p:txBody>
      </p:sp>
      <p:cxnSp>
        <p:nvCxnSpPr>
          <p:cNvPr id="461" name="Google Shape;461;p34"/>
          <p:cNvCxnSpPr/>
          <p:nvPr/>
        </p:nvCxnSpPr>
        <p:spPr>
          <a:xfrm>
            <a:off x="579579" y="1878459"/>
            <a:ext cx="0" cy="700055"/>
          </a:xfrm>
          <a:prstGeom prst="straightConnector1">
            <a:avLst/>
          </a:prstGeom>
          <a:noFill/>
          <a:ln cap="flat" cmpd="sng" w="12700">
            <a:solidFill>
              <a:srgbClr val="EE4639"/>
            </a:solidFill>
            <a:prstDash val="solid"/>
            <a:round/>
            <a:headEnd len="sm" w="sm" type="none"/>
            <a:tailEnd len="sm" w="sm" type="none"/>
          </a:ln>
        </p:spPr>
      </p:cxnSp>
      <p:sp>
        <p:nvSpPr>
          <p:cNvPr id="462" name="Google Shape;462;p34"/>
          <p:cNvSpPr/>
          <p:nvPr/>
        </p:nvSpPr>
        <p:spPr>
          <a:xfrm>
            <a:off x="793981" y="2578514"/>
            <a:ext cx="3598632" cy="1077218"/>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USO DE </a:t>
            </a:r>
            <a:r>
              <a:rPr b="1" i="1" lang="es-ES" sz="1400" u="none" cap="none" strike="noStrike">
                <a:solidFill>
                  <a:srgbClr val="EE4639"/>
                </a:solidFill>
                <a:latin typeface="Calibri"/>
                <a:ea typeface="Calibri"/>
                <a:cs typeface="Calibri"/>
                <a:sym typeface="Calibri"/>
              </a:rPr>
              <a:t>SMARTPHONES</a:t>
            </a:r>
            <a:r>
              <a:rPr b="1" i="0" lang="es-ES" sz="1400" u="none" cap="none" strike="noStrike">
                <a:solidFill>
                  <a:srgbClr val="EE4639"/>
                </a:solidFill>
                <a:latin typeface="Calibri"/>
                <a:ea typeface="Calibri"/>
                <a:cs typeface="Calibri"/>
                <a:sym typeface="Calibri"/>
              </a:rPr>
              <a:t>: </a:t>
            </a:r>
            <a:endParaRPr/>
          </a:p>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internet, cámara, entretenimiento, servicios de movilidad urbana, pagos y billeteras digitales, seguidores de actividad portátiles, control remoto, etc.</a:t>
            </a:r>
            <a:endParaRPr b="0" i="0" sz="1400" u="none" cap="none" strike="noStrike">
              <a:solidFill>
                <a:srgbClr val="000000"/>
              </a:solidFill>
              <a:latin typeface="Arial"/>
              <a:ea typeface="Arial"/>
              <a:cs typeface="Arial"/>
              <a:sym typeface="Arial"/>
            </a:endParaRPr>
          </a:p>
        </p:txBody>
      </p:sp>
      <p:sp>
        <p:nvSpPr>
          <p:cNvPr id="463" name="Google Shape;463;p34"/>
          <p:cNvSpPr/>
          <p:nvPr/>
        </p:nvSpPr>
        <p:spPr>
          <a:xfrm>
            <a:off x="793981" y="3912327"/>
            <a:ext cx="3598632"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1" i="0" lang="es-ES" sz="1400" u="none" cap="none" strike="noStrike">
                <a:solidFill>
                  <a:srgbClr val="EE4639"/>
                </a:solidFill>
                <a:latin typeface="Calibri"/>
                <a:ea typeface="Calibri"/>
                <a:cs typeface="Calibri"/>
                <a:sym typeface="Calibri"/>
              </a:rPr>
              <a:t>COMIDA: </a:t>
            </a:r>
            <a:endParaRPr/>
          </a:p>
          <a:p>
            <a:pPr indent="0" lvl="0" marL="11725" marR="0" rtl="0" algn="l">
              <a:lnSpc>
                <a:spcPct val="100000"/>
              </a:lnSpc>
              <a:spcBef>
                <a:spcPts val="0"/>
              </a:spcBef>
              <a:spcAft>
                <a:spcPts val="0"/>
              </a:spcAft>
              <a:buClr>
                <a:srgbClr val="000000"/>
              </a:buClr>
              <a:buSzPts val="1400"/>
              <a:buFont typeface="Arial"/>
              <a:buNone/>
            </a:pPr>
            <a:r>
              <a:rPr b="0" i="1" lang="es-ES" sz="1400" u="none" cap="none" strike="noStrike">
                <a:solidFill>
                  <a:srgbClr val="262626"/>
                </a:solidFill>
                <a:latin typeface="Calibri"/>
                <a:ea typeface="Calibri"/>
                <a:cs typeface="Calibri"/>
                <a:sym typeface="Calibri"/>
              </a:rPr>
              <a:t>fast food</a:t>
            </a:r>
            <a:r>
              <a:rPr b="0" i="0" lang="es-ES" sz="1400" u="none" cap="none" strike="noStrike">
                <a:solidFill>
                  <a:srgbClr val="262626"/>
                </a:solidFill>
                <a:latin typeface="Calibri"/>
                <a:ea typeface="Calibri"/>
                <a:cs typeface="Calibri"/>
                <a:sym typeface="Calibri"/>
              </a:rPr>
              <a:t>, comida saludable, vegetariano y/o vegano.</a:t>
            </a:r>
            <a:endParaRPr b="0" i="0" sz="1400" u="none" cap="none" strike="noStrike">
              <a:solidFill>
                <a:srgbClr val="000000"/>
              </a:solidFill>
              <a:latin typeface="Arial"/>
              <a:ea typeface="Arial"/>
              <a:cs typeface="Arial"/>
              <a:sym typeface="Arial"/>
            </a:endParaRPr>
          </a:p>
        </p:txBody>
      </p:sp>
      <p:sp>
        <p:nvSpPr>
          <p:cNvPr id="464" name="Google Shape;464;p34"/>
          <p:cNvSpPr/>
          <p:nvPr/>
        </p:nvSpPr>
        <p:spPr>
          <a:xfrm>
            <a:off x="503237" y="1685361"/>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465" name="Google Shape;465;p34"/>
          <p:cNvCxnSpPr/>
          <p:nvPr/>
        </p:nvCxnSpPr>
        <p:spPr>
          <a:xfrm>
            <a:off x="579579" y="2791849"/>
            <a:ext cx="0" cy="1120478"/>
          </a:xfrm>
          <a:prstGeom prst="straightConnector1">
            <a:avLst/>
          </a:prstGeom>
          <a:noFill/>
          <a:ln cap="flat" cmpd="sng" w="12700">
            <a:solidFill>
              <a:srgbClr val="EE4639"/>
            </a:solidFill>
            <a:prstDash val="solid"/>
            <a:round/>
            <a:headEnd len="sm" w="sm" type="none"/>
            <a:tailEnd len="sm" w="sm" type="none"/>
          </a:ln>
        </p:spPr>
      </p:cxnSp>
      <p:sp>
        <p:nvSpPr>
          <p:cNvPr id="466" name="Google Shape;466;p34"/>
          <p:cNvSpPr/>
          <p:nvPr/>
        </p:nvSpPr>
        <p:spPr>
          <a:xfrm>
            <a:off x="503237" y="2609100"/>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467" name="Google Shape;467;p34"/>
          <p:cNvSpPr/>
          <p:nvPr/>
        </p:nvSpPr>
        <p:spPr>
          <a:xfrm>
            <a:off x="503237" y="3930124"/>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468" name="Google Shape;468;p34"/>
          <p:cNvPicPr preferRelativeResize="0"/>
          <p:nvPr/>
        </p:nvPicPr>
        <p:blipFill rotWithShape="1">
          <a:blip r:embed="rId3">
            <a:alphaModFix/>
          </a:blip>
          <a:srcRect b="0" l="0" r="0" t="0"/>
          <a:stretch/>
        </p:blipFill>
        <p:spPr>
          <a:xfrm>
            <a:off x="4751388" y="0"/>
            <a:ext cx="4392612" cy="57150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35"/>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OPORTUNIDADES DE NEGOCIOS</a:t>
            </a:r>
            <a:endParaRPr b="0" i="0" sz="1000" u="none" cap="none" strike="noStrike">
              <a:solidFill>
                <a:srgbClr val="A5A5A5"/>
              </a:solidFill>
              <a:latin typeface="Calibri"/>
              <a:ea typeface="Calibri"/>
              <a:cs typeface="Calibri"/>
              <a:sym typeface="Calibri"/>
            </a:endParaRPr>
          </a:p>
        </p:txBody>
      </p:sp>
      <p:sp>
        <p:nvSpPr>
          <p:cNvPr id="475" name="Google Shape;475;p35"/>
          <p:cNvSpPr/>
          <p:nvPr/>
        </p:nvSpPr>
        <p:spPr>
          <a:xfrm>
            <a:off x="793980" y="1675589"/>
            <a:ext cx="3598633"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400" u="none" cap="none" strike="noStrike">
                <a:solidFill>
                  <a:srgbClr val="EE4639"/>
                </a:solidFill>
                <a:latin typeface="Calibri"/>
                <a:ea typeface="Calibri"/>
                <a:cs typeface="Calibri"/>
                <a:sym typeface="Calibri"/>
              </a:rPr>
              <a:t>MASCOTAS: </a:t>
            </a:r>
            <a:br>
              <a:rPr b="1" i="0" lang="es-ES" sz="1400" u="none" cap="none" strike="noStrike">
                <a:solidFill>
                  <a:srgbClr val="EE4639"/>
                </a:solidFill>
                <a:latin typeface="Calibri"/>
                <a:ea typeface="Calibri"/>
                <a:cs typeface="Calibri"/>
                <a:sym typeface="Calibri"/>
              </a:rPr>
            </a:br>
            <a:r>
              <a:rPr b="0" i="0" lang="es-ES" sz="1400" u="none" cap="none" strike="noStrike">
                <a:solidFill>
                  <a:srgbClr val="262626"/>
                </a:solidFill>
                <a:latin typeface="Calibri"/>
                <a:ea typeface="Calibri"/>
                <a:cs typeface="Calibri"/>
                <a:sym typeface="Calibri"/>
              </a:rPr>
              <a:t>productos y servicios para mejorar la calidad de vida de las mascotas.</a:t>
            </a:r>
            <a:endParaRPr b="0" i="0" sz="1400" u="none" cap="none" strike="noStrike">
              <a:solidFill>
                <a:srgbClr val="000000"/>
              </a:solidFill>
              <a:latin typeface="Arial"/>
              <a:ea typeface="Arial"/>
              <a:cs typeface="Arial"/>
              <a:sym typeface="Arial"/>
            </a:endParaRPr>
          </a:p>
        </p:txBody>
      </p:sp>
      <p:cxnSp>
        <p:nvCxnSpPr>
          <p:cNvPr id="476" name="Google Shape;476;p35"/>
          <p:cNvCxnSpPr/>
          <p:nvPr/>
        </p:nvCxnSpPr>
        <p:spPr>
          <a:xfrm>
            <a:off x="579579" y="1878459"/>
            <a:ext cx="0" cy="700055"/>
          </a:xfrm>
          <a:prstGeom prst="straightConnector1">
            <a:avLst/>
          </a:prstGeom>
          <a:noFill/>
          <a:ln cap="flat" cmpd="sng" w="12700">
            <a:solidFill>
              <a:srgbClr val="EE4639"/>
            </a:solidFill>
            <a:prstDash val="solid"/>
            <a:round/>
            <a:headEnd len="sm" w="sm" type="none"/>
            <a:tailEnd len="sm" w="sm" type="none"/>
          </a:ln>
        </p:spPr>
      </p:cxnSp>
      <p:sp>
        <p:nvSpPr>
          <p:cNvPr id="477" name="Google Shape;477;p35"/>
          <p:cNvSpPr/>
          <p:nvPr/>
        </p:nvSpPr>
        <p:spPr>
          <a:xfrm>
            <a:off x="793981" y="2578514"/>
            <a:ext cx="3598632"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400" u="none" cap="none" strike="noStrike">
                <a:solidFill>
                  <a:srgbClr val="EE4639"/>
                </a:solidFill>
                <a:latin typeface="Calibri"/>
                <a:ea typeface="Calibri"/>
                <a:cs typeface="Calibri"/>
                <a:sym typeface="Calibri"/>
              </a:rPr>
              <a:t>RELACIONES AFECTIVAS: </a:t>
            </a:r>
            <a:endParaRPr/>
          </a:p>
          <a:p>
            <a:pPr indent="0" lvl="0" marL="11725"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redes sociales, aplicaciones para interactuar y conocer personas.</a:t>
            </a:r>
            <a:endParaRPr b="0" i="0" sz="1400" u="none" cap="none" strike="noStrike">
              <a:solidFill>
                <a:srgbClr val="000000"/>
              </a:solidFill>
              <a:latin typeface="Arial"/>
              <a:ea typeface="Arial"/>
              <a:cs typeface="Arial"/>
              <a:sym typeface="Arial"/>
            </a:endParaRPr>
          </a:p>
        </p:txBody>
      </p:sp>
      <p:sp>
        <p:nvSpPr>
          <p:cNvPr id="478" name="Google Shape;478;p35"/>
          <p:cNvSpPr/>
          <p:nvPr/>
        </p:nvSpPr>
        <p:spPr>
          <a:xfrm>
            <a:off x="793981" y="3481439"/>
            <a:ext cx="3598632"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1" i="0" lang="es-ES" sz="1400" u="none" cap="none" strike="noStrike">
                <a:solidFill>
                  <a:srgbClr val="EE4639"/>
                </a:solidFill>
                <a:latin typeface="Calibri"/>
                <a:ea typeface="Calibri"/>
                <a:cs typeface="Calibri"/>
                <a:sym typeface="Calibri"/>
              </a:rPr>
              <a:t>MEDIO AMBIENTE: </a:t>
            </a:r>
            <a:endParaRPr/>
          </a:p>
          <a:p>
            <a:pPr indent="0" lvl="0" marL="11725"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productos sostenibles y más amigables con el medio ambiente.</a:t>
            </a:r>
            <a:endParaRPr b="0" i="0" sz="1400" u="none" cap="none" strike="noStrike">
              <a:solidFill>
                <a:srgbClr val="000000"/>
              </a:solidFill>
              <a:latin typeface="Arial"/>
              <a:ea typeface="Arial"/>
              <a:cs typeface="Arial"/>
              <a:sym typeface="Arial"/>
            </a:endParaRPr>
          </a:p>
        </p:txBody>
      </p:sp>
      <p:sp>
        <p:nvSpPr>
          <p:cNvPr id="479" name="Google Shape;479;p35"/>
          <p:cNvSpPr/>
          <p:nvPr/>
        </p:nvSpPr>
        <p:spPr>
          <a:xfrm>
            <a:off x="503237" y="1685361"/>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480" name="Google Shape;480;p35"/>
          <p:cNvCxnSpPr/>
          <p:nvPr/>
        </p:nvCxnSpPr>
        <p:spPr>
          <a:xfrm>
            <a:off x="579579" y="2791849"/>
            <a:ext cx="0" cy="689590"/>
          </a:xfrm>
          <a:prstGeom prst="straightConnector1">
            <a:avLst/>
          </a:prstGeom>
          <a:noFill/>
          <a:ln cap="flat" cmpd="sng" w="12700">
            <a:solidFill>
              <a:srgbClr val="EE4639"/>
            </a:solidFill>
            <a:prstDash val="solid"/>
            <a:round/>
            <a:headEnd len="sm" w="sm" type="none"/>
            <a:tailEnd len="sm" w="sm" type="none"/>
          </a:ln>
        </p:spPr>
      </p:cxnSp>
      <p:sp>
        <p:nvSpPr>
          <p:cNvPr id="481" name="Google Shape;481;p35"/>
          <p:cNvSpPr/>
          <p:nvPr/>
        </p:nvSpPr>
        <p:spPr>
          <a:xfrm>
            <a:off x="503237" y="2609100"/>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482" name="Google Shape;482;p35"/>
          <p:cNvSpPr/>
          <p:nvPr/>
        </p:nvSpPr>
        <p:spPr>
          <a:xfrm>
            <a:off x="503237" y="3532839"/>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483" name="Google Shape;483;p35"/>
          <p:cNvPicPr preferRelativeResize="0"/>
          <p:nvPr/>
        </p:nvPicPr>
        <p:blipFill rotWithShape="1">
          <a:blip r:embed="rId3">
            <a:alphaModFix/>
          </a:blip>
          <a:srcRect b="0" l="0" r="0" t="0"/>
          <a:stretch/>
        </p:blipFill>
        <p:spPr>
          <a:xfrm>
            <a:off x="4751388" y="0"/>
            <a:ext cx="4392612" cy="57150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36"/>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490" name="Google Shape;490;p36"/>
          <p:cNvSpPr txBox="1"/>
          <p:nvPr/>
        </p:nvSpPr>
        <p:spPr>
          <a:xfrm>
            <a:off x="1008063" y="3169972"/>
            <a:ext cx="5993558"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STARTUPS</a:t>
            </a:r>
            <a:br>
              <a:rPr b="1" i="0" lang="es-ES" sz="2800" u="none" cap="none" strike="noStrike">
                <a:solidFill>
                  <a:schemeClr val="lt1"/>
                </a:solidFill>
                <a:latin typeface="Calibri"/>
                <a:ea typeface="Calibri"/>
                <a:cs typeface="Calibri"/>
                <a:sym typeface="Calibri"/>
              </a:rPr>
            </a:br>
            <a:r>
              <a:rPr b="1" i="0" lang="es-ES" sz="2800" u="none" cap="none" strike="noStrike">
                <a:solidFill>
                  <a:schemeClr val="lt1"/>
                </a:solidFill>
                <a:latin typeface="Arial"/>
                <a:ea typeface="Arial"/>
                <a:cs typeface="Arial"/>
                <a:sym typeface="Arial"/>
              </a:rPr>
              <a:t>EN PERÚ</a:t>
            </a:r>
            <a:endParaRPr/>
          </a:p>
        </p:txBody>
      </p:sp>
      <p:pic>
        <p:nvPicPr>
          <p:cNvPr id="491" name="Google Shape;491;p36"/>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37"/>
          <p:cNvSpPr txBox="1"/>
          <p:nvPr/>
        </p:nvSpPr>
        <p:spPr>
          <a:xfrm>
            <a:off x="503237" y="923330"/>
            <a:ext cx="7942673" cy="738664"/>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Al pensar en emprender en el Perú, debemos tomar en cuenta el ecosistema que existe. El conocer la situación que rodea el inicio de un emprendimiento permitirá aprovechar algunos mecanismos puestos en marcha para el desarrollo de las mismas.</a:t>
            </a:r>
            <a:endParaRPr b="0" i="0" sz="1400" u="none" cap="none" strike="noStrike">
              <a:solidFill>
                <a:schemeClr val="dk1"/>
              </a:solidFill>
              <a:latin typeface="Arial"/>
              <a:ea typeface="Arial"/>
              <a:cs typeface="Arial"/>
              <a:sym typeface="Arial"/>
            </a:endParaRPr>
          </a:p>
        </p:txBody>
      </p:sp>
      <p:sp>
        <p:nvSpPr>
          <p:cNvPr id="498" name="Google Shape;498;p37"/>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STARTUPS EN PERÚ</a:t>
            </a:r>
            <a:endParaRPr b="0" i="0" sz="1000" u="none" cap="none" strike="noStrike">
              <a:solidFill>
                <a:srgbClr val="A5A5A5"/>
              </a:solidFill>
              <a:latin typeface="Calibri"/>
              <a:ea typeface="Calibri"/>
              <a:cs typeface="Calibri"/>
              <a:sym typeface="Calibri"/>
            </a:endParaRPr>
          </a:p>
        </p:txBody>
      </p:sp>
      <p:pic>
        <p:nvPicPr>
          <p:cNvPr id="499" name="Google Shape;499;p37"/>
          <p:cNvPicPr preferRelativeResize="0"/>
          <p:nvPr/>
        </p:nvPicPr>
        <p:blipFill rotWithShape="1">
          <a:blip r:embed="rId3">
            <a:alphaModFix/>
          </a:blip>
          <a:srcRect b="0" l="0" r="0" t="0"/>
          <a:stretch/>
        </p:blipFill>
        <p:spPr>
          <a:xfrm>
            <a:off x="4289520" y="2520757"/>
            <a:ext cx="4386168" cy="1614990"/>
          </a:xfrm>
          <a:prstGeom prst="rect">
            <a:avLst/>
          </a:prstGeom>
          <a:noFill/>
          <a:ln>
            <a:noFill/>
          </a:ln>
        </p:spPr>
      </p:pic>
      <p:grpSp>
        <p:nvGrpSpPr>
          <p:cNvPr id="500" name="Google Shape;500;p37"/>
          <p:cNvGrpSpPr/>
          <p:nvPr/>
        </p:nvGrpSpPr>
        <p:grpSpPr>
          <a:xfrm>
            <a:off x="943305" y="2033381"/>
            <a:ext cx="2960102" cy="2586241"/>
            <a:chOff x="1159614" y="2194930"/>
            <a:chExt cx="2500177" cy="2184404"/>
          </a:xfrm>
        </p:grpSpPr>
        <p:pic>
          <p:nvPicPr>
            <p:cNvPr id="501" name="Google Shape;501;p37"/>
            <p:cNvPicPr preferRelativeResize="0"/>
            <p:nvPr/>
          </p:nvPicPr>
          <p:blipFill rotWithShape="1">
            <a:blip r:embed="rId4">
              <a:alphaModFix/>
            </a:blip>
            <a:srcRect b="0" l="0" r="0" t="0"/>
            <a:stretch/>
          </p:blipFill>
          <p:spPr>
            <a:xfrm>
              <a:off x="1159614" y="2681105"/>
              <a:ext cx="2500177" cy="1371902"/>
            </a:xfrm>
            <a:prstGeom prst="rect">
              <a:avLst/>
            </a:prstGeom>
            <a:noFill/>
            <a:ln>
              <a:noFill/>
            </a:ln>
          </p:spPr>
        </p:pic>
        <p:pic>
          <p:nvPicPr>
            <p:cNvPr id="502" name="Google Shape;502;p37"/>
            <p:cNvPicPr preferRelativeResize="0"/>
            <p:nvPr/>
          </p:nvPicPr>
          <p:blipFill rotWithShape="1">
            <a:blip r:embed="rId5">
              <a:alphaModFix/>
            </a:blip>
            <a:srcRect b="21854" l="62456" r="12256" t="62382"/>
            <a:stretch/>
          </p:blipFill>
          <p:spPr>
            <a:xfrm>
              <a:off x="2005909" y="4099862"/>
              <a:ext cx="796795" cy="279472"/>
            </a:xfrm>
            <a:prstGeom prst="rect">
              <a:avLst/>
            </a:prstGeom>
            <a:noFill/>
            <a:ln>
              <a:noFill/>
            </a:ln>
          </p:spPr>
        </p:pic>
        <p:pic>
          <p:nvPicPr>
            <p:cNvPr id="503" name="Google Shape;503;p37"/>
            <p:cNvPicPr preferRelativeResize="0"/>
            <p:nvPr/>
          </p:nvPicPr>
          <p:blipFill rotWithShape="1">
            <a:blip r:embed="rId6">
              <a:alphaModFix/>
            </a:blip>
            <a:srcRect b="0" l="0" r="0" t="0"/>
            <a:stretch/>
          </p:blipFill>
          <p:spPr>
            <a:xfrm>
              <a:off x="1499271" y="2194930"/>
              <a:ext cx="1820862" cy="439319"/>
            </a:xfrm>
            <a:prstGeom prst="rect">
              <a:avLst/>
            </a:prstGeom>
            <a:noFill/>
            <a:ln>
              <a:noFill/>
            </a:ln>
          </p:spPr>
        </p:pic>
      </p:grpSp>
    </p:spTree>
  </p:cSld>
  <p:clrMapOvr>
    <a:masterClrMapping/>
  </p:clrMapOvr>
  <mc:AlternateContent>
    <mc:Choice Requires="p14">
      <p:transition spd="slow" p14:dur="700">
        <p:fade/>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38"/>
          <p:cNvSpPr/>
          <p:nvPr/>
        </p:nvSpPr>
        <p:spPr>
          <a:xfrm>
            <a:off x="1423651" y="1882588"/>
            <a:ext cx="6296698" cy="2339788"/>
          </a:xfrm>
          <a:prstGeom prst="roundRect">
            <a:avLst>
              <a:gd fmla="val 5987" name="adj"/>
            </a:avLst>
          </a:prstGeom>
          <a:solidFill>
            <a:srgbClr val="00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510" name="Google Shape;510;p38"/>
          <p:cNvPicPr preferRelativeResize="0"/>
          <p:nvPr/>
        </p:nvPicPr>
        <p:blipFill rotWithShape="1">
          <a:blip r:embed="rId3">
            <a:alphaModFix/>
          </a:blip>
          <a:srcRect b="47889" l="30025" r="24147" t="0"/>
          <a:stretch/>
        </p:blipFill>
        <p:spPr>
          <a:xfrm>
            <a:off x="1701561" y="1410107"/>
            <a:ext cx="546847" cy="920717"/>
          </a:xfrm>
          <a:prstGeom prst="rect">
            <a:avLst/>
          </a:prstGeom>
          <a:noFill/>
          <a:ln>
            <a:noFill/>
          </a:ln>
        </p:spPr>
      </p:pic>
      <p:sp>
        <p:nvSpPr>
          <p:cNvPr id="511" name="Google Shape;511;p38"/>
          <p:cNvSpPr txBox="1"/>
          <p:nvPr/>
        </p:nvSpPr>
        <p:spPr>
          <a:xfrm>
            <a:off x="1815387" y="2402902"/>
            <a:ext cx="5629658" cy="156966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Arial"/>
              <a:buNone/>
            </a:pPr>
            <a:r>
              <a:rPr b="0" i="0" lang="es-ES" sz="1800" u="none" cap="none" strike="noStrike">
                <a:solidFill>
                  <a:schemeClr val="lt1"/>
                </a:solidFill>
                <a:latin typeface="Calibri"/>
                <a:ea typeface="Calibri"/>
                <a:cs typeface="Calibri"/>
                <a:sym typeface="Calibri"/>
              </a:rPr>
              <a:t>“70% de las startups financiadas por Innovate en cinco años están vivas. La tasa de sobrevivencia de las nuevas empresas o emprendimientos (unas 200 mil) es solo del 10% en dos años.”.</a:t>
            </a:r>
            <a:endParaRPr b="0" i="0" sz="1800" u="none" cap="none" strike="noStrike">
              <a:solidFill>
                <a:schemeClr val="lt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1600"/>
              <a:buFont typeface="Arial"/>
              <a:buNone/>
            </a:pPr>
            <a:r>
              <a:rPr b="1" i="0" lang="es-ES" sz="1600" u="none" cap="none" strike="noStrike">
                <a:solidFill>
                  <a:schemeClr val="lt1"/>
                </a:solidFill>
                <a:latin typeface="Calibri"/>
                <a:ea typeface="Calibri"/>
                <a:cs typeface="Calibri"/>
                <a:sym typeface="Calibri"/>
              </a:rPr>
              <a:t>MINISTERIO DE LA PRODUCCIÓN</a:t>
            </a:r>
            <a:endParaRPr b="1" i="0" sz="1600" u="none" cap="none" strike="noStrike">
              <a:solidFill>
                <a:schemeClr val="lt1"/>
              </a:solidFill>
              <a:latin typeface="Calibri"/>
              <a:ea typeface="Calibri"/>
              <a:cs typeface="Calibri"/>
              <a:sym typeface="Calibri"/>
            </a:endParaRPr>
          </a:p>
        </p:txBody>
      </p:sp>
      <p:sp>
        <p:nvSpPr>
          <p:cNvPr id="512" name="Google Shape;512;p38"/>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STARTUPS EN PERÚ</a:t>
            </a:r>
            <a:endParaRPr b="0" i="0" sz="1000" u="none" cap="none" strike="noStrike">
              <a:solidFill>
                <a:srgbClr val="A5A5A5"/>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3"/>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59" name="Google Shape;59;p3"/>
          <p:cNvSpPr txBox="1"/>
          <p:nvPr/>
        </p:nvSpPr>
        <p:spPr>
          <a:xfrm>
            <a:off x="1008063" y="3169972"/>
            <a:ext cx="5993558"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CONCEPTO DE MODELOS</a:t>
            </a:r>
            <a:br>
              <a:rPr b="1" i="0" lang="es-ES" sz="2800" u="none" cap="none" strike="noStrike">
                <a:solidFill>
                  <a:schemeClr val="lt1"/>
                </a:solidFill>
                <a:latin typeface="Calibri"/>
                <a:ea typeface="Calibri"/>
                <a:cs typeface="Calibri"/>
                <a:sym typeface="Calibri"/>
              </a:rPr>
            </a:br>
            <a:r>
              <a:rPr b="1" i="0" lang="es-ES" sz="2800" u="none" cap="none" strike="noStrike">
                <a:solidFill>
                  <a:schemeClr val="lt1"/>
                </a:solidFill>
                <a:latin typeface="Arial"/>
                <a:ea typeface="Arial"/>
                <a:cs typeface="Arial"/>
                <a:sym typeface="Arial"/>
              </a:rPr>
              <a:t>DE NEGOCIO</a:t>
            </a:r>
            <a:endParaRPr/>
          </a:p>
        </p:txBody>
      </p:sp>
      <p:pic>
        <p:nvPicPr>
          <p:cNvPr id="60" name="Google Shape;60;p3"/>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39"/>
          <p:cNvSpPr txBox="1"/>
          <p:nvPr/>
        </p:nvSpPr>
        <p:spPr>
          <a:xfrm>
            <a:off x="503952" y="912813"/>
            <a:ext cx="7836300" cy="3771000"/>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1" i="0" lang="es-ES" sz="1600" u="none" cap="none" strike="noStrike">
                <a:solidFill>
                  <a:srgbClr val="262626"/>
                </a:solidFill>
                <a:latin typeface="Calibri"/>
                <a:ea typeface="Calibri"/>
                <a:cs typeface="Calibri"/>
                <a:sym typeface="Calibri"/>
              </a:rPr>
              <a:t>¿QU</a:t>
            </a:r>
            <a:r>
              <a:rPr b="1" lang="es-ES" sz="1600">
                <a:solidFill>
                  <a:srgbClr val="262626"/>
                </a:solidFill>
                <a:latin typeface="Calibri"/>
                <a:ea typeface="Calibri"/>
                <a:cs typeface="Calibri"/>
                <a:sym typeface="Calibri"/>
              </a:rPr>
              <a:t>É</a:t>
            </a:r>
            <a:r>
              <a:rPr b="1" i="0" lang="es-ES" sz="1600" u="none" cap="none" strike="noStrike">
                <a:solidFill>
                  <a:srgbClr val="262626"/>
                </a:solidFill>
                <a:latin typeface="Calibri"/>
                <a:ea typeface="Calibri"/>
                <a:cs typeface="Calibri"/>
                <a:sym typeface="Calibri"/>
              </a:rPr>
              <a:t> ES EL ECOSISTEMA EMPRENDEDOR?</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600"/>
              </a:spcBef>
              <a:spcAft>
                <a:spcPts val="0"/>
              </a:spcAft>
              <a:buClr>
                <a:srgbClr val="000000"/>
              </a:buClr>
              <a:buSzPts val="1600"/>
              <a:buFont typeface="Arial"/>
              <a:buNone/>
            </a:pPr>
            <a:r>
              <a:rPr b="0" i="0" lang="es-ES" sz="1600" u="none" cap="none" strike="noStrike">
                <a:solidFill>
                  <a:srgbClr val="262626"/>
                </a:solidFill>
                <a:latin typeface="Calibri"/>
                <a:ea typeface="Calibri"/>
                <a:cs typeface="Calibri"/>
                <a:sym typeface="Calibri"/>
              </a:rPr>
              <a:t>Básicamente, se define como Ecosistema Emprendedor a todo aquello que facilita, permite o impulsa favorablemente el nacimiento de una Startup y su respectivo desenvolvimiento.</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600"/>
              <a:buFont typeface="Arial"/>
              <a:buNone/>
            </a:pPr>
            <a:r>
              <a:t/>
            </a:r>
            <a:endParaRPr b="0" i="0" sz="16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600"/>
              <a:buFont typeface="Arial"/>
              <a:buNone/>
            </a:pPr>
            <a:r>
              <a:rPr b="0" i="0" lang="es-ES" sz="1600" u="none" cap="none" strike="noStrike">
                <a:solidFill>
                  <a:srgbClr val="262626"/>
                </a:solidFill>
                <a:latin typeface="Calibri"/>
                <a:ea typeface="Calibri"/>
                <a:cs typeface="Calibri"/>
                <a:sym typeface="Calibri"/>
              </a:rPr>
              <a:t>Según PQS, aceleradora de negocios del grupo Romero, el ecosistema emprendedor consta de los siguientes componentes:</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600"/>
              <a:buFont typeface="Arial"/>
              <a:buNone/>
            </a:pPr>
            <a:r>
              <a:t/>
            </a:r>
            <a:endParaRPr b="0" i="0" sz="1600" u="none" cap="none" strike="noStrike">
              <a:solidFill>
                <a:srgbClr val="262626"/>
              </a:solidFill>
              <a:latin typeface="Calibri"/>
              <a:ea typeface="Calibri"/>
              <a:cs typeface="Calibri"/>
              <a:sym typeface="Calibri"/>
            </a:endParaRPr>
          </a:p>
          <a:p>
            <a:pPr indent="-184150" lvl="0" marL="184150" marR="0" rtl="0" algn="l">
              <a:lnSpc>
                <a:spcPct val="100000"/>
              </a:lnSpc>
              <a:spcBef>
                <a:spcPts val="0"/>
              </a:spcBef>
              <a:spcAft>
                <a:spcPts val="0"/>
              </a:spcAft>
              <a:buClr>
                <a:srgbClr val="7150A0"/>
              </a:buClr>
              <a:buSzPts val="1600"/>
              <a:buFont typeface="Arial"/>
              <a:buChar char="•"/>
            </a:pPr>
            <a:r>
              <a:rPr b="1" i="0" lang="es-ES" sz="1600" u="none" cap="none" strike="noStrike">
                <a:solidFill>
                  <a:srgbClr val="7150A0"/>
                </a:solidFill>
                <a:latin typeface="Calibri"/>
                <a:ea typeface="Calibri"/>
                <a:cs typeface="Calibri"/>
                <a:sym typeface="Calibri"/>
              </a:rPr>
              <a:t>Incubadoras: </a:t>
            </a:r>
            <a:r>
              <a:rPr b="0" i="0" lang="es-ES" sz="1600" u="none" cap="none" strike="noStrike">
                <a:solidFill>
                  <a:schemeClr val="dk1"/>
                </a:solidFill>
                <a:latin typeface="Calibri"/>
                <a:ea typeface="Calibri"/>
                <a:cs typeface="Calibri"/>
                <a:sym typeface="Calibri"/>
              </a:rPr>
              <a:t>Organizaciones que ayudan a las startups en sus primeras etapas proporcionando recursos como espacio de oficina, mentoría y servicios básicos.</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7150A0"/>
              </a:buClr>
              <a:buSzPts val="1600"/>
              <a:buFont typeface="Arial"/>
              <a:buNone/>
            </a:pPr>
            <a:r>
              <a:t/>
            </a:r>
            <a:endParaRPr b="0" i="0" sz="1600" u="none" cap="none" strike="noStrike">
              <a:solidFill>
                <a:srgbClr val="262626"/>
              </a:solidFill>
              <a:latin typeface="Calibri"/>
              <a:ea typeface="Calibri"/>
              <a:cs typeface="Calibri"/>
              <a:sym typeface="Calibri"/>
            </a:endParaRPr>
          </a:p>
          <a:p>
            <a:pPr indent="-184150" lvl="0" marL="184150" marR="0" rtl="0" algn="l">
              <a:lnSpc>
                <a:spcPct val="100000"/>
              </a:lnSpc>
              <a:spcBef>
                <a:spcPts val="0"/>
              </a:spcBef>
              <a:spcAft>
                <a:spcPts val="0"/>
              </a:spcAft>
              <a:buClr>
                <a:srgbClr val="7150A0"/>
              </a:buClr>
              <a:buSzPts val="1600"/>
              <a:buFont typeface="Arial"/>
              <a:buChar char="•"/>
            </a:pPr>
            <a:r>
              <a:rPr b="1" i="0" lang="es-ES" sz="1600" u="none" cap="none" strike="noStrike">
                <a:solidFill>
                  <a:srgbClr val="7150A0"/>
                </a:solidFill>
                <a:latin typeface="Calibri"/>
                <a:ea typeface="Calibri"/>
                <a:cs typeface="Calibri"/>
                <a:sym typeface="Calibri"/>
              </a:rPr>
              <a:t>El sistema financiero: </a:t>
            </a:r>
            <a:r>
              <a:rPr b="0" i="0" lang="es-ES" sz="1600" u="none" cap="none" strike="noStrike">
                <a:solidFill>
                  <a:schemeClr val="dk1"/>
                </a:solidFill>
                <a:latin typeface="Calibri"/>
                <a:ea typeface="Calibri"/>
                <a:cs typeface="Calibri"/>
                <a:sym typeface="Calibri"/>
              </a:rPr>
              <a:t>Instituciones y mecanismos financieros que proporcionan el capital necesario para el crecimiento de las startups.</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7150A0"/>
              </a:buClr>
              <a:buSzPts val="1600"/>
              <a:buFont typeface="Arial"/>
              <a:buNone/>
            </a:pPr>
            <a:r>
              <a:t/>
            </a:r>
            <a:endParaRPr b="0" i="0" sz="1600" u="none" cap="none" strike="noStrike">
              <a:solidFill>
                <a:srgbClr val="262626"/>
              </a:solidFill>
              <a:latin typeface="Calibri"/>
              <a:ea typeface="Calibri"/>
              <a:cs typeface="Calibri"/>
              <a:sym typeface="Calibri"/>
            </a:endParaRPr>
          </a:p>
          <a:p>
            <a:pPr indent="-184150" lvl="0" marL="184150" marR="0" rtl="0" algn="l">
              <a:lnSpc>
                <a:spcPct val="100000"/>
              </a:lnSpc>
              <a:spcBef>
                <a:spcPts val="0"/>
              </a:spcBef>
              <a:spcAft>
                <a:spcPts val="0"/>
              </a:spcAft>
              <a:buClr>
                <a:srgbClr val="7150A0"/>
              </a:buClr>
              <a:buSzPts val="1600"/>
              <a:buFont typeface="Arial"/>
              <a:buChar char="•"/>
            </a:pPr>
            <a:r>
              <a:rPr b="1" i="0" lang="es-ES" sz="1600" u="none" cap="none" strike="noStrike">
                <a:solidFill>
                  <a:srgbClr val="7150A0"/>
                </a:solidFill>
                <a:latin typeface="Calibri"/>
                <a:ea typeface="Calibri"/>
                <a:cs typeface="Calibri"/>
                <a:sym typeface="Calibri"/>
              </a:rPr>
              <a:t>El </a:t>
            </a:r>
            <a:r>
              <a:rPr b="1" lang="es-ES" sz="1600">
                <a:solidFill>
                  <a:srgbClr val="7150A0"/>
                </a:solidFill>
                <a:latin typeface="Calibri"/>
                <a:ea typeface="Calibri"/>
                <a:cs typeface="Calibri"/>
                <a:sym typeface="Calibri"/>
              </a:rPr>
              <a:t>G</a:t>
            </a:r>
            <a:r>
              <a:rPr b="1" i="0" lang="es-ES" sz="1600" u="none" cap="none" strike="noStrike">
                <a:solidFill>
                  <a:srgbClr val="7150A0"/>
                </a:solidFill>
                <a:latin typeface="Calibri"/>
                <a:ea typeface="Calibri"/>
                <a:cs typeface="Calibri"/>
                <a:sym typeface="Calibri"/>
              </a:rPr>
              <a:t>obierno: </a:t>
            </a:r>
            <a:r>
              <a:rPr b="0" i="0" lang="es-ES" sz="1600" u="none" cap="none" strike="noStrike">
                <a:solidFill>
                  <a:schemeClr val="dk1"/>
                </a:solidFill>
                <a:latin typeface="Calibri"/>
                <a:ea typeface="Calibri"/>
                <a:cs typeface="Calibri"/>
                <a:sym typeface="Calibri"/>
              </a:rPr>
              <a:t>Políticas, regulaciones y programas gubernamentales que apoyan el emprendimiento a través de incentivos fiscales, subvenciones y programas de formación.</a:t>
            </a:r>
            <a:endParaRPr b="0" i="0" sz="1400" u="none" cap="none" strike="noStrike">
              <a:solidFill>
                <a:srgbClr val="000000"/>
              </a:solidFill>
              <a:latin typeface="Arial"/>
              <a:ea typeface="Arial"/>
              <a:cs typeface="Arial"/>
              <a:sym typeface="Arial"/>
            </a:endParaRPr>
          </a:p>
        </p:txBody>
      </p:sp>
      <p:sp>
        <p:nvSpPr>
          <p:cNvPr id="519" name="Google Shape;519;p39"/>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STARTUPS EN PERÚ</a:t>
            </a:r>
            <a:endParaRPr b="0" i="0" sz="1000" u="none" cap="none" strike="noStrike">
              <a:solidFill>
                <a:srgbClr val="A5A5A5"/>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40"/>
          <p:cNvSpPr txBox="1"/>
          <p:nvPr/>
        </p:nvSpPr>
        <p:spPr>
          <a:xfrm>
            <a:off x="512156" y="912813"/>
            <a:ext cx="8170490" cy="3924151"/>
          </a:xfrm>
          <a:prstGeom prst="rect">
            <a:avLst/>
          </a:prstGeom>
          <a:noFill/>
          <a:ln>
            <a:noFill/>
          </a:ln>
        </p:spPr>
        <p:txBody>
          <a:bodyPr anchorCtr="0" anchor="t" bIns="0" lIns="0" spcFirstLastPara="1" rIns="0" wrap="square" tIns="0">
            <a:spAutoFit/>
          </a:bodyPr>
          <a:lstStyle/>
          <a:p>
            <a:pPr indent="-185738" lvl="0" marL="185738" marR="0" rtl="0" algn="l">
              <a:lnSpc>
                <a:spcPct val="100000"/>
              </a:lnSpc>
              <a:spcBef>
                <a:spcPts val="0"/>
              </a:spcBef>
              <a:spcAft>
                <a:spcPts val="0"/>
              </a:spcAft>
              <a:buClr>
                <a:srgbClr val="7150A0"/>
              </a:buClr>
              <a:buSzPts val="1500"/>
              <a:buFont typeface="Arial"/>
              <a:buChar char="•"/>
            </a:pPr>
            <a:r>
              <a:rPr b="1" i="0" lang="es-ES" sz="1500" u="none" cap="none" strike="noStrike">
                <a:solidFill>
                  <a:srgbClr val="7150A0"/>
                </a:solidFill>
                <a:latin typeface="Calibri"/>
                <a:ea typeface="Calibri"/>
                <a:cs typeface="Calibri"/>
                <a:sym typeface="Calibri"/>
              </a:rPr>
              <a:t>Iniciativas privadas: </a:t>
            </a:r>
            <a:r>
              <a:rPr b="0" i="0" lang="es-ES" sz="1500" u="none" cap="none" strike="noStrike">
                <a:solidFill>
                  <a:schemeClr val="dk1"/>
                </a:solidFill>
                <a:latin typeface="Calibri"/>
                <a:ea typeface="Calibri"/>
                <a:cs typeface="Calibri"/>
                <a:sym typeface="Calibri"/>
              </a:rPr>
              <a:t>Esfuerzos de empresas y organizaciones no gubernamentales para fomentar el emprendimiento mediante programas de aceleración, premios y competiciones.</a:t>
            </a:r>
            <a:endParaRPr b="0" i="0" sz="15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150A0"/>
              </a:buClr>
              <a:buSzPts val="1500"/>
              <a:buFont typeface="Arial"/>
              <a:buNone/>
            </a:pPr>
            <a:r>
              <a:t/>
            </a:r>
            <a:endParaRPr b="0" i="0" sz="1500" u="none" cap="none" strike="noStrike">
              <a:solidFill>
                <a:srgbClr val="262626"/>
              </a:solidFill>
              <a:latin typeface="Calibri"/>
              <a:ea typeface="Calibri"/>
              <a:cs typeface="Calibri"/>
              <a:sym typeface="Calibri"/>
            </a:endParaRPr>
          </a:p>
          <a:p>
            <a:pPr indent="-185738" lvl="0" marL="185738" marR="0" rtl="0" algn="l">
              <a:lnSpc>
                <a:spcPct val="100000"/>
              </a:lnSpc>
              <a:spcBef>
                <a:spcPts val="0"/>
              </a:spcBef>
              <a:spcAft>
                <a:spcPts val="0"/>
              </a:spcAft>
              <a:buClr>
                <a:srgbClr val="7150A0"/>
              </a:buClr>
              <a:buSzPts val="1500"/>
              <a:buFont typeface="Arial"/>
              <a:buChar char="•"/>
            </a:pPr>
            <a:r>
              <a:rPr b="1" i="0" lang="es-ES" sz="1500" u="none" cap="none" strike="noStrike">
                <a:solidFill>
                  <a:srgbClr val="7150A0"/>
                </a:solidFill>
                <a:latin typeface="Calibri"/>
                <a:ea typeface="Calibri"/>
                <a:cs typeface="Calibri"/>
                <a:sym typeface="Calibri"/>
              </a:rPr>
              <a:t>Instituciones interesadas o involucradas en el tema del emprendimiento: </a:t>
            </a:r>
            <a:r>
              <a:rPr b="0" i="0" lang="es-ES" sz="1500" u="none" cap="none" strike="noStrike">
                <a:solidFill>
                  <a:schemeClr val="dk1"/>
                </a:solidFill>
                <a:latin typeface="Calibri"/>
                <a:ea typeface="Calibri"/>
                <a:cs typeface="Calibri"/>
                <a:sym typeface="Calibri"/>
              </a:rPr>
              <a:t>Universidades, centros de investigación y organizaciones sin fines de lucro que promueven el conocimiento y el desarrollo emprendedor.</a:t>
            </a:r>
            <a:endParaRPr b="0" i="0" sz="15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150A0"/>
              </a:buClr>
              <a:buSzPts val="1500"/>
              <a:buFont typeface="Arial"/>
              <a:buNone/>
            </a:pPr>
            <a:r>
              <a:t/>
            </a:r>
            <a:endParaRPr b="0" i="0" sz="1500" u="none" cap="none" strike="noStrike">
              <a:solidFill>
                <a:srgbClr val="262626"/>
              </a:solidFill>
              <a:latin typeface="Calibri"/>
              <a:ea typeface="Calibri"/>
              <a:cs typeface="Calibri"/>
              <a:sym typeface="Calibri"/>
            </a:endParaRPr>
          </a:p>
          <a:p>
            <a:pPr indent="-185738" lvl="0" marL="185738" marR="0" rtl="0" algn="l">
              <a:lnSpc>
                <a:spcPct val="100000"/>
              </a:lnSpc>
              <a:spcBef>
                <a:spcPts val="0"/>
              </a:spcBef>
              <a:spcAft>
                <a:spcPts val="0"/>
              </a:spcAft>
              <a:buClr>
                <a:srgbClr val="7150A0"/>
              </a:buClr>
              <a:buSzPts val="1500"/>
              <a:buFont typeface="Arial"/>
              <a:buChar char="•"/>
            </a:pPr>
            <a:r>
              <a:rPr b="1" i="0" lang="es-ES" sz="1500" u="none" cap="none" strike="noStrike">
                <a:solidFill>
                  <a:srgbClr val="7150A0"/>
                </a:solidFill>
                <a:latin typeface="Calibri"/>
                <a:ea typeface="Calibri"/>
                <a:cs typeface="Calibri"/>
                <a:sym typeface="Calibri"/>
              </a:rPr>
              <a:t>Redes de inversión: </a:t>
            </a:r>
            <a:r>
              <a:rPr b="0" i="0" lang="es-ES" sz="1500" u="none" cap="none" strike="noStrike">
                <a:solidFill>
                  <a:schemeClr val="dk1"/>
                </a:solidFill>
                <a:latin typeface="Calibri"/>
                <a:ea typeface="Calibri"/>
                <a:cs typeface="Calibri"/>
                <a:sym typeface="Calibri"/>
              </a:rPr>
              <a:t>Grupos y plataformas que conectan a emprendedores con inversores potenciales.</a:t>
            </a:r>
            <a:endParaRPr b="0" i="0" sz="15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150A0"/>
              </a:buClr>
              <a:buSzPts val="1500"/>
              <a:buFont typeface="Arial"/>
              <a:buNone/>
            </a:pPr>
            <a:r>
              <a:t/>
            </a:r>
            <a:endParaRPr b="0" i="0" sz="1500" u="none" cap="none" strike="noStrike">
              <a:solidFill>
                <a:srgbClr val="262626"/>
              </a:solidFill>
              <a:latin typeface="Calibri"/>
              <a:ea typeface="Calibri"/>
              <a:cs typeface="Calibri"/>
              <a:sym typeface="Calibri"/>
            </a:endParaRPr>
          </a:p>
          <a:p>
            <a:pPr indent="-185738" lvl="0" marL="185738" marR="0" rtl="0" algn="l">
              <a:lnSpc>
                <a:spcPct val="100000"/>
              </a:lnSpc>
              <a:spcBef>
                <a:spcPts val="0"/>
              </a:spcBef>
              <a:spcAft>
                <a:spcPts val="0"/>
              </a:spcAft>
              <a:buClr>
                <a:srgbClr val="7150A0"/>
              </a:buClr>
              <a:buSzPts val="1500"/>
              <a:buFont typeface="Arial"/>
              <a:buChar char="•"/>
            </a:pPr>
            <a:r>
              <a:rPr b="1" i="0" lang="es-ES" sz="1500" u="none" cap="none" strike="noStrike">
                <a:solidFill>
                  <a:srgbClr val="7150A0"/>
                </a:solidFill>
                <a:latin typeface="Calibri"/>
                <a:ea typeface="Calibri"/>
                <a:cs typeface="Calibri"/>
                <a:sym typeface="Calibri"/>
              </a:rPr>
              <a:t>Inversionistas ángeles: </a:t>
            </a:r>
            <a:r>
              <a:rPr b="0" i="0" lang="es-ES" sz="1500" u="none" cap="none" strike="noStrike">
                <a:solidFill>
                  <a:schemeClr val="dk1"/>
                </a:solidFill>
                <a:latin typeface="Calibri"/>
                <a:ea typeface="Calibri"/>
                <a:cs typeface="Calibri"/>
                <a:sym typeface="Calibri"/>
              </a:rPr>
              <a:t>Individuos con alto patrimonio que invierten su propio dinero en startups a cambio de participación accionaria.</a:t>
            </a:r>
            <a:endParaRPr b="0" i="0" sz="15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150A0"/>
              </a:buClr>
              <a:buSzPts val="1500"/>
              <a:buFont typeface="Arial"/>
              <a:buNone/>
            </a:pPr>
            <a:r>
              <a:t/>
            </a:r>
            <a:endParaRPr b="0" i="0" sz="1500" u="none" cap="none" strike="noStrike">
              <a:solidFill>
                <a:schemeClr val="dk1"/>
              </a:solidFill>
              <a:latin typeface="Calibri"/>
              <a:ea typeface="Calibri"/>
              <a:cs typeface="Calibri"/>
              <a:sym typeface="Calibri"/>
            </a:endParaRPr>
          </a:p>
          <a:p>
            <a:pPr indent="-185738" lvl="0" marL="185738" marR="0" rtl="0" algn="l">
              <a:lnSpc>
                <a:spcPct val="100000"/>
              </a:lnSpc>
              <a:spcBef>
                <a:spcPts val="0"/>
              </a:spcBef>
              <a:spcAft>
                <a:spcPts val="0"/>
              </a:spcAft>
              <a:buClr>
                <a:srgbClr val="7150A0"/>
              </a:buClr>
              <a:buSzPts val="1500"/>
              <a:buFont typeface="Arial"/>
              <a:buChar char="•"/>
            </a:pPr>
            <a:r>
              <a:rPr b="1" i="0" lang="es-ES" sz="1500" u="none" cap="none" strike="noStrike">
                <a:solidFill>
                  <a:srgbClr val="7150A0"/>
                </a:solidFill>
                <a:latin typeface="Calibri"/>
                <a:ea typeface="Calibri"/>
                <a:cs typeface="Calibri"/>
                <a:sym typeface="Calibri"/>
              </a:rPr>
              <a:t>Venture capital: </a:t>
            </a:r>
            <a:r>
              <a:rPr b="0" i="0" lang="es-ES" sz="1500" u="none" cap="none" strike="noStrike">
                <a:solidFill>
                  <a:schemeClr val="dk1"/>
                </a:solidFill>
                <a:latin typeface="Calibri"/>
                <a:ea typeface="Calibri"/>
                <a:cs typeface="Calibri"/>
                <a:sym typeface="Calibri"/>
              </a:rPr>
              <a:t>Fondos de inversión que proporcionan capital a startups en etapas más avanzadas a cambio de participación accionaria.</a:t>
            </a:r>
            <a:endParaRPr b="0" i="0" sz="15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7150A0"/>
              </a:buClr>
              <a:buSzPts val="1500"/>
              <a:buFont typeface="Arial"/>
              <a:buNone/>
            </a:pPr>
            <a:r>
              <a:t/>
            </a:r>
            <a:endParaRPr b="0" i="0" sz="1500" u="none" cap="none" strike="noStrike">
              <a:solidFill>
                <a:srgbClr val="262626"/>
              </a:solidFill>
              <a:latin typeface="Calibri"/>
              <a:ea typeface="Calibri"/>
              <a:cs typeface="Calibri"/>
              <a:sym typeface="Calibri"/>
            </a:endParaRPr>
          </a:p>
          <a:p>
            <a:pPr indent="-185738" lvl="0" marL="185738" marR="0" rtl="0" algn="l">
              <a:lnSpc>
                <a:spcPct val="100000"/>
              </a:lnSpc>
              <a:spcBef>
                <a:spcPts val="0"/>
              </a:spcBef>
              <a:spcAft>
                <a:spcPts val="0"/>
              </a:spcAft>
              <a:buClr>
                <a:srgbClr val="7150A0"/>
              </a:buClr>
              <a:buSzPts val="1500"/>
              <a:buFont typeface="Arial"/>
              <a:buChar char="•"/>
            </a:pPr>
            <a:r>
              <a:rPr b="1" i="0" lang="es-ES" sz="1500" u="none" cap="none" strike="noStrike">
                <a:solidFill>
                  <a:srgbClr val="7150A0"/>
                </a:solidFill>
                <a:latin typeface="Calibri"/>
                <a:ea typeface="Calibri"/>
                <a:cs typeface="Calibri"/>
                <a:sym typeface="Calibri"/>
              </a:rPr>
              <a:t>Empresas privadas: </a:t>
            </a:r>
            <a:r>
              <a:rPr b="0" i="0" lang="es-ES" sz="1500" u="none" cap="none" strike="noStrike">
                <a:solidFill>
                  <a:schemeClr val="dk1"/>
                </a:solidFill>
                <a:latin typeface="Calibri"/>
                <a:ea typeface="Calibri"/>
                <a:cs typeface="Calibri"/>
                <a:sym typeface="Calibri"/>
              </a:rPr>
              <a:t>Empresas establecidas que apoyan a startups mediante alianzas estratégicas, programas de innovación abierta y adquisición de startups.</a:t>
            </a:r>
            <a:endParaRPr b="0" i="0" sz="1500" u="none" cap="none" strike="noStrike">
              <a:solidFill>
                <a:srgbClr val="262626"/>
              </a:solidFill>
              <a:latin typeface="Calibri"/>
              <a:ea typeface="Calibri"/>
              <a:cs typeface="Calibri"/>
              <a:sym typeface="Calibri"/>
            </a:endParaRPr>
          </a:p>
        </p:txBody>
      </p:sp>
      <p:sp>
        <p:nvSpPr>
          <p:cNvPr id="526" name="Google Shape;526;p40"/>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STARTUPS EN PERÚ</a:t>
            </a:r>
            <a:endParaRPr b="0" i="0" sz="1000" u="none" cap="none" strike="noStrike">
              <a:solidFill>
                <a:srgbClr val="A5A5A5"/>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41"/>
          <p:cNvSpPr txBox="1"/>
          <p:nvPr/>
        </p:nvSpPr>
        <p:spPr>
          <a:xfrm>
            <a:off x="503237" y="912813"/>
            <a:ext cx="8172451" cy="3693319"/>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500"/>
              <a:buFont typeface="Arial"/>
              <a:buNone/>
            </a:pPr>
            <a:r>
              <a:rPr b="0" i="0" lang="es-ES" sz="1500" u="none" cap="none" strike="noStrike">
                <a:solidFill>
                  <a:srgbClr val="262626"/>
                </a:solidFill>
                <a:latin typeface="Calibri"/>
                <a:ea typeface="Calibri"/>
                <a:cs typeface="Calibri"/>
                <a:sym typeface="Calibri"/>
              </a:rPr>
              <a:t>A pesar de haber tenido un comienzo difícil, las expectativas sobre el Perú son positivas, y se espera una mejora sostenida sobre el PBI y una pronta recuperación pasada la crisis del Covid 19:</a:t>
            </a:r>
            <a:endParaRPr b="0" i="0" sz="15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500"/>
              <a:buFont typeface="Arial"/>
              <a:buNone/>
            </a:pPr>
            <a:r>
              <a:t/>
            </a:r>
            <a:endParaRPr b="0" i="0" sz="1500" u="none" cap="none" strike="noStrike">
              <a:solidFill>
                <a:srgbClr val="262626"/>
              </a:solidFill>
              <a:latin typeface="Calibri"/>
              <a:ea typeface="Calibri"/>
              <a:cs typeface="Calibri"/>
              <a:sym typeface="Calibri"/>
            </a:endParaRPr>
          </a:p>
          <a:p>
            <a:pPr indent="-177800" lvl="0" marL="185738" marR="0" rtl="0" algn="l">
              <a:lnSpc>
                <a:spcPct val="100000"/>
              </a:lnSpc>
              <a:spcBef>
                <a:spcPts val="0"/>
              </a:spcBef>
              <a:spcAft>
                <a:spcPts val="0"/>
              </a:spcAft>
              <a:buClr>
                <a:srgbClr val="EE4639"/>
              </a:buClr>
              <a:buSzPts val="1500"/>
              <a:buFont typeface="Arial"/>
              <a:buChar char="•"/>
            </a:pPr>
            <a:r>
              <a:rPr b="0" i="0" lang="es-ES" sz="1500" u="none" cap="none" strike="noStrike">
                <a:solidFill>
                  <a:srgbClr val="262626"/>
                </a:solidFill>
                <a:latin typeface="Calibri"/>
                <a:ea typeface="Calibri"/>
                <a:cs typeface="Calibri"/>
                <a:sym typeface="Calibri"/>
              </a:rPr>
              <a:t>El Gobierno peruano invierte en innovación a Startups de Alto impacto, con la finalidad de la generación de empleos.</a:t>
            </a:r>
            <a:endParaRPr b="0" i="0" sz="15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EE4639"/>
              </a:buClr>
              <a:buSzPts val="1500"/>
              <a:buFont typeface="Arial"/>
              <a:buChar char="•"/>
            </a:pPr>
            <a:r>
              <a:rPr b="0" i="0" lang="es-ES" sz="1500" u="none" cap="none" strike="noStrike">
                <a:solidFill>
                  <a:srgbClr val="262626"/>
                </a:solidFill>
                <a:latin typeface="Calibri"/>
                <a:ea typeface="Calibri"/>
                <a:cs typeface="Calibri"/>
                <a:sym typeface="Calibri"/>
              </a:rPr>
              <a:t>Se crea el Programa Innovate – Startups Perú a cargo del Ministerio de la Producción.</a:t>
            </a:r>
            <a:endParaRPr b="0" i="0" sz="15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EE4639"/>
              </a:buClr>
              <a:buSzPts val="1500"/>
              <a:buFont typeface="Arial"/>
              <a:buChar char="•"/>
            </a:pPr>
            <a:r>
              <a:rPr b="0" i="0" lang="es-ES" sz="1500" u="none" cap="none" strike="noStrike">
                <a:solidFill>
                  <a:srgbClr val="262626"/>
                </a:solidFill>
                <a:latin typeface="Calibri"/>
                <a:ea typeface="Calibri"/>
                <a:cs typeface="Calibri"/>
                <a:sym typeface="Calibri"/>
              </a:rPr>
              <a:t>Perú es el quinto mercado más grande de la región LATAM</a:t>
            </a:r>
            <a:endParaRPr b="0" i="0" sz="1500" u="none" cap="none" strike="noStrike">
              <a:solidFill>
                <a:srgbClr val="000000"/>
              </a:solidFill>
              <a:latin typeface="Arial"/>
              <a:ea typeface="Arial"/>
              <a:cs typeface="Arial"/>
              <a:sym typeface="Arial"/>
            </a:endParaRPr>
          </a:p>
          <a:p>
            <a:pPr indent="-184150" lvl="0" marL="297475" marR="0" rtl="0" algn="l">
              <a:lnSpc>
                <a:spcPct val="100000"/>
              </a:lnSpc>
              <a:spcBef>
                <a:spcPts val="0"/>
              </a:spcBef>
              <a:spcAft>
                <a:spcPts val="0"/>
              </a:spcAft>
              <a:buClr>
                <a:schemeClr val="dk1"/>
              </a:buClr>
              <a:buSzPts val="1600"/>
              <a:buFont typeface="Arial"/>
              <a:buNone/>
            </a:pPr>
            <a:r>
              <a:t/>
            </a:r>
            <a:endParaRPr b="0" i="0" sz="15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500"/>
              <a:buFont typeface="Arial"/>
              <a:buNone/>
            </a:pPr>
            <a:r>
              <a:rPr b="0" i="0" lang="es-ES" sz="1500" u="none" cap="none" strike="noStrike">
                <a:solidFill>
                  <a:srgbClr val="262626"/>
                </a:solidFill>
                <a:latin typeface="Calibri"/>
                <a:ea typeface="Calibri"/>
                <a:cs typeface="Calibri"/>
                <a:sym typeface="Calibri"/>
              </a:rPr>
              <a:t>Presencia de Grandes inversores a través de Aceleradoras de Empresas como:</a:t>
            </a:r>
            <a:endParaRPr b="0" i="0" sz="15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500"/>
              <a:buFont typeface="Arial"/>
              <a:buNone/>
            </a:pPr>
            <a:r>
              <a:t/>
            </a:r>
            <a:endParaRPr b="0" i="0" sz="1500" u="none" cap="none" strike="noStrike">
              <a:solidFill>
                <a:srgbClr val="262626"/>
              </a:solidFill>
              <a:latin typeface="Calibri"/>
              <a:ea typeface="Calibri"/>
              <a:cs typeface="Calibri"/>
              <a:sym typeface="Calibri"/>
            </a:endParaRPr>
          </a:p>
          <a:p>
            <a:pPr indent="-177800" lvl="1" marL="185738" marR="0" rtl="0" algn="l">
              <a:lnSpc>
                <a:spcPct val="100000"/>
              </a:lnSpc>
              <a:spcBef>
                <a:spcPts val="0"/>
              </a:spcBef>
              <a:spcAft>
                <a:spcPts val="0"/>
              </a:spcAft>
              <a:buClr>
                <a:srgbClr val="EE4639"/>
              </a:buClr>
              <a:buSzPts val="1500"/>
              <a:buFont typeface="Arial"/>
              <a:buChar char="•"/>
            </a:pPr>
            <a:r>
              <a:rPr b="0" i="0" lang="es-ES" sz="1500" u="none" cap="none" strike="noStrike">
                <a:solidFill>
                  <a:srgbClr val="262626"/>
                </a:solidFill>
                <a:latin typeface="Calibri"/>
                <a:ea typeface="Calibri"/>
                <a:cs typeface="Calibri"/>
                <a:sym typeface="Calibri"/>
              </a:rPr>
              <a:t>Angel Ventures Perú</a:t>
            </a:r>
            <a:endParaRPr b="0" i="0" sz="1500" u="none" cap="none" strike="noStrike">
              <a:solidFill>
                <a:srgbClr val="000000"/>
              </a:solidFill>
              <a:latin typeface="Arial"/>
              <a:ea typeface="Arial"/>
              <a:cs typeface="Arial"/>
              <a:sym typeface="Arial"/>
            </a:endParaRPr>
          </a:p>
          <a:p>
            <a:pPr indent="-177800" lvl="1" marL="185738" marR="0" rtl="0" algn="l">
              <a:lnSpc>
                <a:spcPct val="100000"/>
              </a:lnSpc>
              <a:spcBef>
                <a:spcPts val="0"/>
              </a:spcBef>
              <a:spcAft>
                <a:spcPts val="0"/>
              </a:spcAft>
              <a:buClr>
                <a:srgbClr val="EE4639"/>
              </a:buClr>
              <a:buSzPts val="1500"/>
              <a:buFont typeface="Arial"/>
              <a:buChar char="•"/>
            </a:pPr>
            <a:r>
              <a:rPr b="0" i="0" lang="es-ES" sz="1500" u="none" cap="none" strike="noStrike">
                <a:solidFill>
                  <a:srgbClr val="262626"/>
                </a:solidFill>
                <a:latin typeface="Calibri"/>
                <a:ea typeface="Calibri"/>
                <a:cs typeface="Calibri"/>
                <a:sym typeface="Calibri"/>
              </a:rPr>
              <a:t>The Board</a:t>
            </a:r>
            <a:endParaRPr b="0" i="0" sz="1500" u="none" cap="none" strike="noStrike">
              <a:solidFill>
                <a:srgbClr val="262626"/>
              </a:solidFill>
              <a:latin typeface="Calibri"/>
              <a:ea typeface="Calibri"/>
              <a:cs typeface="Calibri"/>
              <a:sym typeface="Calibri"/>
            </a:endParaRPr>
          </a:p>
          <a:p>
            <a:pPr indent="-177800" lvl="1" marL="185738" marR="0" rtl="0" algn="l">
              <a:lnSpc>
                <a:spcPct val="100000"/>
              </a:lnSpc>
              <a:spcBef>
                <a:spcPts val="0"/>
              </a:spcBef>
              <a:spcAft>
                <a:spcPts val="0"/>
              </a:spcAft>
              <a:buClr>
                <a:srgbClr val="EE4639"/>
              </a:buClr>
              <a:buSzPts val="1500"/>
              <a:buFont typeface="Arial"/>
              <a:buChar char="•"/>
            </a:pPr>
            <a:r>
              <a:rPr b="0" i="0" lang="es-ES" sz="1500" u="none" cap="none" strike="noStrike">
                <a:solidFill>
                  <a:srgbClr val="262626"/>
                </a:solidFill>
                <a:latin typeface="Calibri"/>
                <a:ea typeface="Calibri"/>
                <a:cs typeface="Calibri"/>
                <a:sym typeface="Calibri"/>
              </a:rPr>
              <a:t>Escala.vc</a:t>
            </a:r>
            <a:endParaRPr b="0" i="0" sz="1500" u="none" cap="none" strike="noStrike">
              <a:solidFill>
                <a:srgbClr val="000000"/>
              </a:solidFill>
              <a:latin typeface="Arial"/>
              <a:ea typeface="Arial"/>
              <a:cs typeface="Arial"/>
              <a:sym typeface="Arial"/>
            </a:endParaRPr>
          </a:p>
          <a:p>
            <a:pPr indent="-177800" lvl="1" marL="185738" marR="0" rtl="0" algn="l">
              <a:lnSpc>
                <a:spcPct val="100000"/>
              </a:lnSpc>
              <a:spcBef>
                <a:spcPts val="0"/>
              </a:spcBef>
              <a:spcAft>
                <a:spcPts val="0"/>
              </a:spcAft>
              <a:buClr>
                <a:srgbClr val="EE4639"/>
              </a:buClr>
              <a:buSzPts val="1500"/>
              <a:buFont typeface="Arial"/>
              <a:buChar char="•"/>
            </a:pPr>
            <a:r>
              <a:rPr b="0" i="0" lang="es-ES" sz="1500" u="none" cap="none" strike="noStrike">
                <a:solidFill>
                  <a:srgbClr val="262626"/>
                </a:solidFill>
                <a:latin typeface="Calibri"/>
                <a:ea typeface="Calibri"/>
                <a:cs typeface="Calibri"/>
                <a:sym typeface="Calibri"/>
              </a:rPr>
              <a:t>Winnipeg Capital</a:t>
            </a:r>
            <a:endParaRPr b="0" i="0" sz="1500" u="none" cap="none" strike="noStrike">
              <a:solidFill>
                <a:srgbClr val="000000"/>
              </a:solidFill>
              <a:latin typeface="Arial"/>
              <a:ea typeface="Arial"/>
              <a:cs typeface="Arial"/>
              <a:sym typeface="Arial"/>
            </a:endParaRPr>
          </a:p>
          <a:p>
            <a:pPr indent="-177800" lvl="1" marL="185738" marR="0" rtl="0" algn="l">
              <a:lnSpc>
                <a:spcPct val="100000"/>
              </a:lnSpc>
              <a:spcBef>
                <a:spcPts val="0"/>
              </a:spcBef>
              <a:spcAft>
                <a:spcPts val="0"/>
              </a:spcAft>
              <a:buClr>
                <a:srgbClr val="EE4639"/>
              </a:buClr>
              <a:buSzPts val="1500"/>
              <a:buFont typeface="Arial"/>
              <a:buChar char="•"/>
            </a:pPr>
            <a:r>
              <a:rPr b="0" i="0" lang="es-ES" sz="1500" u="none" cap="none" strike="noStrike">
                <a:solidFill>
                  <a:srgbClr val="262626"/>
                </a:solidFill>
                <a:latin typeface="Calibri"/>
                <a:ea typeface="Calibri"/>
                <a:cs typeface="Calibri"/>
                <a:sym typeface="Calibri"/>
              </a:rPr>
              <a:t>Wayra Perú (la primera aceleradora importante </a:t>
            </a:r>
            <a:br>
              <a:rPr b="0" i="0" lang="es-ES" sz="1500" u="none" cap="none" strike="noStrike">
                <a:solidFill>
                  <a:srgbClr val="262626"/>
                </a:solidFill>
                <a:latin typeface="Calibri"/>
                <a:ea typeface="Calibri"/>
                <a:cs typeface="Calibri"/>
                <a:sym typeface="Calibri"/>
              </a:rPr>
            </a:br>
            <a:r>
              <a:rPr b="0" i="0" lang="es-ES" sz="1500" u="none" cap="none" strike="noStrike">
                <a:solidFill>
                  <a:srgbClr val="262626"/>
                </a:solidFill>
                <a:latin typeface="Calibri"/>
                <a:ea typeface="Calibri"/>
                <a:cs typeface="Calibri"/>
                <a:sym typeface="Calibri"/>
              </a:rPr>
              <a:t>del país), etc.</a:t>
            </a:r>
            <a:endParaRPr b="0" i="0" sz="1500" u="none" cap="none" strike="noStrike">
              <a:solidFill>
                <a:srgbClr val="000000"/>
              </a:solidFill>
              <a:latin typeface="Arial"/>
              <a:ea typeface="Arial"/>
              <a:cs typeface="Arial"/>
              <a:sym typeface="Arial"/>
            </a:endParaRPr>
          </a:p>
        </p:txBody>
      </p:sp>
      <p:sp>
        <p:nvSpPr>
          <p:cNvPr id="533" name="Google Shape;533;p41"/>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STARTUPS EN PERÚ</a:t>
            </a:r>
            <a:endParaRPr b="0" i="0" sz="1000" u="none" cap="none" strike="noStrike">
              <a:solidFill>
                <a:srgbClr val="A5A5A5"/>
              </a:solidFill>
              <a:latin typeface="Calibri"/>
              <a:ea typeface="Calibri"/>
              <a:cs typeface="Calibri"/>
              <a:sym typeface="Calibri"/>
            </a:endParaRPr>
          </a:p>
        </p:txBody>
      </p:sp>
      <p:pic>
        <p:nvPicPr>
          <p:cNvPr id="534" name="Google Shape;534;p41"/>
          <p:cNvPicPr preferRelativeResize="0"/>
          <p:nvPr/>
        </p:nvPicPr>
        <p:blipFill rotWithShape="1">
          <a:blip r:embed="rId3">
            <a:alphaModFix/>
          </a:blip>
          <a:srcRect b="7103" l="0" r="0" t="23872"/>
          <a:stretch/>
        </p:blipFill>
        <p:spPr>
          <a:xfrm>
            <a:off x="4436279" y="3376206"/>
            <a:ext cx="4406069" cy="185778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pic>
        <p:nvPicPr>
          <p:cNvPr id="540" name="Google Shape;540;p42"/>
          <p:cNvPicPr preferRelativeResize="0"/>
          <p:nvPr/>
        </p:nvPicPr>
        <p:blipFill rotWithShape="1">
          <a:blip r:embed="rId3">
            <a:alphaModFix/>
          </a:blip>
          <a:srcRect b="0" l="0" r="0" t="0"/>
          <a:stretch/>
        </p:blipFill>
        <p:spPr>
          <a:xfrm>
            <a:off x="2261936" y="972080"/>
            <a:ext cx="4597044" cy="2204366"/>
          </a:xfrm>
          <a:prstGeom prst="rect">
            <a:avLst/>
          </a:prstGeom>
          <a:noFill/>
          <a:ln>
            <a:noFill/>
          </a:ln>
        </p:spPr>
      </p:pic>
      <p:pic>
        <p:nvPicPr>
          <p:cNvPr id="541" name="Google Shape;541;p42"/>
          <p:cNvPicPr preferRelativeResize="0"/>
          <p:nvPr/>
        </p:nvPicPr>
        <p:blipFill rotWithShape="1">
          <a:blip r:embed="rId4">
            <a:alphaModFix/>
          </a:blip>
          <a:srcRect b="0" l="0" r="0" t="0"/>
          <a:stretch/>
        </p:blipFill>
        <p:spPr>
          <a:xfrm>
            <a:off x="2375568" y="3101833"/>
            <a:ext cx="4392864" cy="2174792"/>
          </a:xfrm>
          <a:prstGeom prst="rect">
            <a:avLst/>
          </a:prstGeom>
          <a:noFill/>
          <a:ln>
            <a:noFill/>
          </a:ln>
        </p:spPr>
      </p:pic>
      <p:sp>
        <p:nvSpPr>
          <p:cNvPr id="542" name="Google Shape;542;p42"/>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STARTUPS EN PERÚ</a:t>
            </a:r>
            <a:endParaRPr b="0" i="0" sz="1000" u="none" cap="none" strike="noStrike">
              <a:solidFill>
                <a:srgbClr val="A5A5A5"/>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43"/>
          <p:cNvSpPr txBox="1"/>
          <p:nvPr/>
        </p:nvSpPr>
        <p:spPr>
          <a:xfrm>
            <a:off x="503237" y="912813"/>
            <a:ext cx="7844896" cy="569387"/>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1" i="0" lang="es-ES" sz="1600" u="none" cap="none" strike="noStrike">
                <a:solidFill>
                  <a:srgbClr val="262626"/>
                </a:solidFill>
                <a:latin typeface="Calibri"/>
                <a:ea typeface="Calibri"/>
                <a:cs typeface="Calibri"/>
                <a:sym typeface="Calibri"/>
              </a:rPr>
              <a:t>CARACTERÍSTICAS DE LAS STARTUPS PERUANAS:</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600"/>
              </a:spcBef>
              <a:spcAft>
                <a:spcPts val="0"/>
              </a:spcAft>
              <a:buClr>
                <a:srgbClr val="000000"/>
              </a:buClr>
              <a:buSzPts val="1600"/>
              <a:buFont typeface="Arial"/>
              <a:buNone/>
            </a:pPr>
            <a:r>
              <a:rPr b="0" i="0" lang="es-ES" sz="1600" u="none" cap="none" strike="noStrike">
                <a:solidFill>
                  <a:srgbClr val="262626"/>
                </a:solidFill>
                <a:latin typeface="Calibri"/>
                <a:ea typeface="Calibri"/>
                <a:cs typeface="Calibri"/>
                <a:sym typeface="Calibri"/>
              </a:rPr>
              <a:t>Según la incubadora PQS, </a:t>
            </a:r>
            <a:r>
              <a:rPr lang="es-ES" sz="1600">
                <a:solidFill>
                  <a:srgbClr val="262626"/>
                </a:solidFill>
                <a:latin typeface="Calibri"/>
                <a:ea typeface="Calibri"/>
                <a:cs typeface="Calibri"/>
                <a:sym typeface="Calibri"/>
              </a:rPr>
              <a:t>con</a:t>
            </a:r>
            <a:r>
              <a:rPr b="0" i="0" lang="es-ES" sz="1600" u="none" cap="none" strike="noStrike">
                <a:solidFill>
                  <a:srgbClr val="262626"/>
                </a:solidFill>
                <a:latin typeface="Calibri"/>
                <a:ea typeface="Calibri"/>
                <a:cs typeface="Calibri"/>
                <a:sym typeface="Calibri"/>
              </a:rPr>
              <a:t> base </a:t>
            </a:r>
            <a:r>
              <a:rPr lang="es-ES" sz="1600">
                <a:solidFill>
                  <a:srgbClr val="262626"/>
                </a:solidFill>
                <a:latin typeface="Calibri"/>
                <a:ea typeface="Calibri"/>
                <a:cs typeface="Calibri"/>
                <a:sym typeface="Calibri"/>
              </a:rPr>
              <a:t>en</a:t>
            </a:r>
            <a:r>
              <a:rPr b="0" i="0" lang="es-ES" sz="1600" u="none" cap="none" strike="noStrike">
                <a:solidFill>
                  <a:srgbClr val="262626"/>
                </a:solidFill>
                <a:latin typeface="Calibri"/>
                <a:ea typeface="Calibri"/>
                <a:cs typeface="Calibri"/>
                <a:sym typeface="Calibri"/>
              </a:rPr>
              <a:t> su experiencia,</a:t>
            </a:r>
            <a:r>
              <a:rPr lang="es-ES" sz="1600">
                <a:solidFill>
                  <a:srgbClr val="262626"/>
                </a:solidFill>
                <a:latin typeface="Calibri"/>
                <a:ea typeface="Calibri"/>
                <a:cs typeface="Calibri"/>
                <a:sym typeface="Calibri"/>
              </a:rPr>
              <a:t> </a:t>
            </a:r>
            <a:r>
              <a:rPr b="0" i="0" lang="es-ES" sz="1600" u="none" cap="none" strike="noStrike">
                <a:solidFill>
                  <a:srgbClr val="262626"/>
                </a:solidFill>
                <a:latin typeface="Calibri"/>
                <a:ea typeface="Calibri"/>
                <a:cs typeface="Calibri"/>
                <a:sym typeface="Calibri"/>
              </a:rPr>
              <a:t>las startups peruanas:</a:t>
            </a:r>
            <a:endParaRPr b="0" i="0" sz="1400" u="none" cap="none" strike="noStrike">
              <a:solidFill>
                <a:srgbClr val="000000"/>
              </a:solidFill>
              <a:latin typeface="Arial"/>
              <a:ea typeface="Arial"/>
              <a:cs typeface="Arial"/>
              <a:sym typeface="Arial"/>
            </a:endParaRPr>
          </a:p>
        </p:txBody>
      </p:sp>
      <p:sp>
        <p:nvSpPr>
          <p:cNvPr id="549" name="Google Shape;549;p43"/>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STARTUPS EN PERÚ</a:t>
            </a:r>
            <a:endParaRPr b="0" i="0" sz="1000" u="none" cap="none" strike="noStrike">
              <a:solidFill>
                <a:srgbClr val="A5A5A5"/>
              </a:solidFill>
              <a:latin typeface="Calibri"/>
              <a:ea typeface="Calibri"/>
              <a:cs typeface="Calibri"/>
              <a:sym typeface="Calibri"/>
            </a:endParaRPr>
          </a:p>
        </p:txBody>
      </p:sp>
      <p:sp>
        <p:nvSpPr>
          <p:cNvPr id="550" name="Google Shape;550;p43"/>
          <p:cNvSpPr/>
          <p:nvPr/>
        </p:nvSpPr>
        <p:spPr>
          <a:xfrm>
            <a:off x="793981" y="1754611"/>
            <a:ext cx="3598632" cy="430887"/>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Han demostrado ser muy persistentes a pesar de los problemas que pudiesen encontrar.</a:t>
            </a:r>
            <a:endParaRPr/>
          </a:p>
        </p:txBody>
      </p:sp>
      <p:cxnSp>
        <p:nvCxnSpPr>
          <p:cNvPr id="551" name="Google Shape;551;p43"/>
          <p:cNvCxnSpPr/>
          <p:nvPr/>
        </p:nvCxnSpPr>
        <p:spPr>
          <a:xfrm>
            <a:off x="579579" y="1957481"/>
            <a:ext cx="0" cy="565585"/>
          </a:xfrm>
          <a:prstGeom prst="straightConnector1">
            <a:avLst/>
          </a:prstGeom>
          <a:noFill/>
          <a:ln cap="flat" cmpd="sng" w="12700">
            <a:solidFill>
              <a:srgbClr val="EE4639"/>
            </a:solidFill>
            <a:prstDash val="solid"/>
            <a:round/>
            <a:headEnd len="sm" w="sm" type="none"/>
            <a:tailEnd len="sm" w="sm" type="none"/>
          </a:ln>
        </p:spPr>
      </p:cxnSp>
      <p:sp>
        <p:nvSpPr>
          <p:cNvPr id="552" name="Google Shape;552;p43"/>
          <p:cNvSpPr/>
          <p:nvPr/>
        </p:nvSpPr>
        <p:spPr>
          <a:xfrm>
            <a:off x="793981" y="2536679"/>
            <a:ext cx="3598632" cy="430887"/>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Alto grado de capacidad de adaptación al entorno cambiante.</a:t>
            </a:r>
            <a:endParaRPr/>
          </a:p>
        </p:txBody>
      </p:sp>
      <p:sp>
        <p:nvSpPr>
          <p:cNvPr id="553" name="Google Shape;553;p43"/>
          <p:cNvSpPr/>
          <p:nvPr/>
        </p:nvSpPr>
        <p:spPr>
          <a:xfrm>
            <a:off x="793981" y="3318747"/>
            <a:ext cx="3598632"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Buscan llevar el desarrollo de sus productos y servicios al ideado por sus creadores logrando el impacto buscado.</a:t>
            </a:r>
            <a:endParaRPr/>
          </a:p>
        </p:txBody>
      </p:sp>
      <p:sp>
        <p:nvSpPr>
          <p:cNvPr id="554" name="Google Shape;554;p43"/>
          <p:cNvSpPr/>
          <p:nvPr/>
        </p:nvSpPr>
        <p:spPr>
          <a:xfrm>
            <a:off x="503237" y="1764383"/>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555" name="Google Shape;555;p43"/>
          <p:cNvCxnSpPr/>
          <p:nvPr/>
        </p:nvCxnSpPr>
        <p:spPr>
          <a:xfrm>
            <a:off x="579579" y="2730316"/>
            <a:ext cx="0" cy="588617"/>
          </a:xfrm>
          <a:prstGeom prst="straightConnector1">
            <a:avLst/>
          </a:prstGeom>
          <a:noFill/>
          <a:ln cap="flat" cmpd="sng" w="12700">
            <a:solidFill>
              <a:srgbClr val="EE4639"/>
            </a:solidFill>
            <a:prstDash val="solid"/>
            <a:round/>
            <a:headEnd len="sm" w="sm" type="none"/>
            <a:tailEnd len="sm" w="sm" type="none"/>
          </a:ln>
        </p:spPr>
      </p:cxnSp>
      <p:sp>
        <p:nvSpPr>
          <p:cNvPr id="556" name="Google Shape;556;p43"/>
          <p:cNvSpPr/>
          <p:nvPr/>
        </p:nvSpPr>
        <p:spPr>
          <a:xfrm>
            <a:off x="503237" y="2547567"/>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557" name="Google Shape;557;p43"/>
          <p:cNvSpPr/>
          <p:nvPr/>
        </p:nvSpPr>
        <p:spPr>
          <a:xfrm>
            <a:off x="503237" y="3348999"/>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558" name="Google Shape;558;p43"/>
          <p:cNvSpPr/>
          <p:nvPr/>
        </p:nvSpPr>
        <p:spPr>
          <a:xfrm>
            <a:off x="5035781" y="1754611"/>
            <a:ext cx="3598632" cy="430887"/>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Enfoque en resolver problemas que impactan no solo en el Perú sino en Latinoamérica.</a:t>
            </a:r>
            <a:endParaRPr/>
          </a:p>
        </p:txBody>
      </p:sp>
      <p:cxnSp>
        <p:nvCxnSpPr>
          <p:cNvPr id="559" name="Google Shape;559;p43"/>
          <p:cNvCxnSpPr/>
          <p:nvPr/>
        </p:nvCxnSpPr>
        <p:spPr>
          <a:xfrm>
            <a:off x="4821379" y="1957481"/>
            <a:ext cx="0" cy="565585"/>
          </a:xfrm>
          <a:prstGeom prst="straightConnector1">
            <a:avLst/>
          </a:prstGeom>
          <a:noFill/>
          <a:ln cap="flat" cmpd="sng" w="12700">
            <a:solidFill>
              <a:srgbClr val="EE4639"/>
            </a:solidFill>
            <a:prstDash val="solid"/>
            <a:round/>
            <a:headEnd len="sm" w="sm" type="none"/>
            <a:tailEnd len="sm" w="sm" type="none"/>
          </a:ln>
        </p:spPr>
      </p:cxnSp>
      <p:sp>
        <p:nvSpPr>
          <p:cNvPr id="560" name="Google Shape;560;p43"/>
          <p:cNvSpPr/>
          <p:nvPr/>
        </p:nvSpPr>
        <p:spPr>
          <a:xfrm>
            <a:off x="5035781" y="2520053"/>
            <a:ext cx="3598632" cy="430887"/>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Enfoque y base en lo que el Perú tiene para ofrecer al mundo.</a:t>
            </a:r>
            <a:endParaRPr/>
          </a:p>
        </p:txBody>
      </p:sp>
      <p:sp>
        <p:nvSpPr>
          <p:cNvPr id="561" name="Google Shape;561;p43"/>
          <p:cNvSpPr/>
          <p:nvPr/>
        </p:nvSpPr>
        <p:spPr>
          <a:xfrm>
            <a:off x="5035781" y="3318747"/>
            <a:ext cx="3598632" cy="215444"/>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Orientación y vocación Social.</a:t>
            </a:r>
            <a:endParaRPr b="0" i="0" sz="1400" u="none" cap="none" strike="noStrike">
              <a:solidFill>
                <a:srgbClr val="000000"/>
              </a:solidFill>
              <a:latin typeface="Arial"/>
              <a:ea typeface="Arial"/>
              <a:cs typeface="Arial"/>
              <a:sym typeface="Arial"/>
            </a:endParaRPr>
          </a:p>
        </p:txBody>
      </p:sp>
      <p:sp>
        <p:nvSpPr>
          <p:cNvPr id="562" name="Google Shape;562;p43"/>
          <p:cNvSpPr/>
          <p:nvPr/>
        </p:nvSpPr>
        <p:spPr>
          <a:xfrm>
            <a:off x="4745037" y="1764383"/>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563" name="Google Shape;563;p43"/>
          <p:cNvCxnSpPr/>
          <p:nvPr/>
        </p:nvCxnSpPr>
        <p:spPr>
          <a:xfrm>
            <a:off x="4821379" y="2730316"/>
            <a:ext cx="0" cy="588617"/>
          </a:xfrm>
          <a:prstGeom prst="straightConnector1">
            <a:avLst/>
          </a:prstGeom>
          <a:noFill/>
          <a:ln cap="flat" cmpd="sng" w="12700">
            <a:solidFill>
              <a:srgbClr val="EE4639"/>
            </a:solidFill>
            <a:prstDash val="solid"/>
            <a:round/>
            <a:headEnd len="sm" w="sm" type="none"/>
            <a:tailEnd len="sm" w="sm" type="none"/>
          </a:ln>
        </p:spPr>
      </p:cxnSp>
      <p:sp>
        <p:nvSpPr>
          <p:cNvPr id="564" name="Google Shape;564;p43"/>
          <p:cNvSpPr/>
          <p:nvPr/>
        </p:nvSpPr>
        <p:spPr>
          <a:xfrm>
            <a:off x="4745037" y="2547567"/>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565" name="Google Shape;565;p43"/>
          <p:cNvSpPr/>
          <p:nvPr/>
        </p:nvSpPr>
        <p:spPr>
          <a:xfrm>
            <a:off x="4745037" y="3348999"/>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pic>
        <p:nvPicPr>
          <p:cNvPr descr="https://lh7-us.googleusercontent.com/4sZcy3ELllb-tKHoMNt4MPROdTILIp6xvdDy4UfM4lCSTm2Tqe6xKAAKIYUh2g3fgqlhyYRImN8CIlSGznt-cRc4Oc1gJ0YRBkU3tHLQJPOQb4Linovac_5TQ9i6r7MqMNYGvuEcTmxqiZ6F5vPGIH4" id="571" name="Google Shape;571;p44"/>
          <p:cNvPicPr preferRelativeResize="0"/>
          <p:nvPr/>
        </p:nvPicPr>
        <p:blipFill rotWithShape="1">
          <a:blip r:embed="rId3">
            <a:alphaModFix/>
          </a:blip>
          <a:srcRect b="0" l="0" r="0" t="0"/>
          <a:stretch/>
        </p:blipFill>
        <p:spPr>
          <a:xfrm>
            <a:off x="2703213" y="912813"/>
            <a:ext cx="3737573" cy="3731365"/>
          </a:xfrm>
          <a:prstGeom prst="rect">
            <a:avLst/>
          </a:prstGeom>
          <a:noFill/>
          <a:ln>
            <a:noFill/>
          </a:ln>
        </p:spPr>
      </p:pic>
      <p:sp>
        <p:nvSpPr>
          <p:cNvPr id="572" name="Google Shape;572;p44"/>
          <p:cNvSpPr/>
          <p:nvPr/>
        </p:nvSpPr>
        <p:spPr>
          <a:xfrm>
            <a:off x="684213" y="4968093"/>
            <a:ext cx="7763256" cy="153888"/>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000"/>
              <a:buFont typeface="Arial"/>
              <a:buNone/>
            </a:pPr>
            <a:r>
              <a:rPr b="1" i="0" lang="es-ES" sz="1000" u="none" cap="none" strike="noStrike">
                <a:solidFill>
                  <a:srgbClr val="7F7F7F"/>
                </a:solidFill>
                <a:latin typeface="Calibri"/>
                <a:ea typeface="Calibri"/>
                <a:cs typeface="Calibri"/>
                <a:sym typeface="Calibri"/>
              </a:rPr>
              <a:t>Fuente: </a:t>
            </a:r>
            <a:r>
              <a:rPr b="0" i="0" lang="es-ES" sz="1000" u="none" cap="none" strike="noStrike">
                <a:solidFill>
                  <a:srgbClr val="7F7F7F"/>
                </a:solidFill>
                <a:latin typeface="Calibri"/>
                <a:ea typeface="Calibri"/>
                <a:cs typeface="Calibri"/>
                <a:sym typeface="Calibri"/>
              </a:rPr>
              <a:t>https://elcomercio.pe/respuestas/trends/las-13-startups-peruanas-que-debes-seguir-este-2024-tdpe-noticia/</a:t>
            </a:r>
            <a:endParaRPr b="0" i="0" sz="1000" u="none" cap="none" strike="noStrike">
              <a:solidFill>
                <a:srgbClr val="7F7F7F"/>
              </a:solidFill>
              <a:latin typeface="Calibri"/>
              <a:ea typeface="Calibri"/>
              <a:cs typeface="Calibri"/>
              <a:sym typeface="Calibri"/>
            </a:endParaRPr>
          </a:p>
        </p:txBody>
      </p:sp>
      <p:sp>
        <p:nvSpPr>
          <p:cNvPr id="573" name="Google Shape;573;p44"/>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STARTUPS EN PERÚ</a:t>
            </a:r>
            <a:endParaRPr b="0" i="0" sz="1000" u="none" cap="none" strike="noStrike">
              <a:solidFill>
                <a:srgbClr val="A5A5A5"/>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58"/>
          <p:cNvSpPr/>
          <p:nvPr/>
        </p:nvSpPr>
        <p:spPr>
          <a:xfrm>
            <a:off x="0" y="0"/>
            <a:ext cx="9144000" cy="5715000"/>
          </a:xfrm>
          <a:prstGeom prst="rect">
            <a:avLst/>
          </a:prstGeom>
          <a:solidFill>
            <a:srgbClr val="654E9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grpSp>
        <p:nvGrpSpPr>
          <p:cNvPr id="579" name="Google Shape;579;p58"/>
          <p:cNvGrpSpPr/>
          <p:nvPr/>
        </p:nvGrpSpPr>
        <p:grpSpPr>
          <a:xfrm>
            <a:off x="2506315" y="2194222"/>
            <a:ext cx="4581728" cy="1326557"/>
            <a:chOff x="2403187" y="2211377"/>
            <a:chExt cx="4581728" cy="1326557"/>
          </a:xfrm>
        </p:grpSpPr>
        <p:sp>
          <p:nvSpPr>
            <p:cNvPr id="580" name="Google Shape;580;p58"/>
            <p:cNvSpPr txBox="1"/>
            <p:nvPr/>
          </p:nvSpPr>
          <p:spPr>
            <a:xfrm>
              <a:off x="2403187"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3600" u="none" cap="none" strike="noStrike">
                  <a:solidFill>
                    <a:schemeClr val="lt1"/>
                  </a:solidFill>
                  <a:latin typeface="Arial"/>
                  <a:ea typeface="Arial"/>
                  <a:cs typeface="Arial"/>
                  <a:sym typeface="Arial"/>
                </a:rPr>
                <a:t>CONCLUSIONES</a:t>
              </a:r>
              <a:br>
                <a:rPr b="0" i="0" lang="es-ES" sz="3600" u="none" cap="none" strike="noStrike">
                  <a:solidFill>
                    <a:schemeClr val="lt1"/>
                  </a:solidFill>
                  <a:latin typeface="Arial"/>
                  <a:ea typeface="Arial"/>
                  <a:cs typeface="Arial"/>
                  <a:sym typeface="Arial"/>
                </a:rPr>
              </a:br>
              <a:r>
                <a:rPr b="1" i="0" lang="es-ES" sz="3600" u="none" cap="none" strike="noStrike">
                  <a:solidFill>
                    <a:schemeClr val="lt1"/>
                  </a:solidFill>
                  <a:latin typeface="Arial"/>
                  <a:ea typeface="Arial"/>
                  <a:cs typeface="Arial"/>
                  <a:sym typeface="Arial"/>
                </a:rPr>
                <a:t>MÁS REFERENCIAS</a:t>
              </a:r>
              <a:endParaRPr/>
            </a:p>
          </p:txBody>
        </p:sp>
        <p:pic>
          <p:nvPicPr>
            <p:cNvPr id="581" name="Google Shape;581;p58"/>
            <p:cNvPicPr preferRelativeResize="0"/>
            <p:nvPr/>
          </p:nvPicPr>
          <p:blipFill rotWithShape="1">
            <a:blip r:embed="rId3">
              <a:alphaModFix/>
            </a:blip>
            <a:srcRect b="0" l="0" r="0" t="0"/>
            <a:stretch/>
          </p:blipFill>
          <p:spPr>
            <a:xfrm>
              <a:off x="2425491" y="2211377"/>
              <a:ext cx="202176" cy="208211"/>
            </a:xfrm>
            <a:prstGeom prst="rect">
              <a:avLst/>
            </a:prstGeom>
            <a:noFill/>
            <a:ln>
              <a:noFill/>
            </a:ln>
          </p:spPr>
        </p:pic>
      </p:grpSp>
      <p:pic>
        <p:nvPicPr>
          <p:cNvPr id="582" name="Google Shape;582;p58"/>
          <p:cNvPicPr preferRelativeResize="0"/>
          <p:nvPr/>
        </p:nvPicPr>
        <p:blipFill rotWithShape="1">
          <a:blip r:embed="rId4">
            <a:alphaModFix/>
          </a:blip>
          <a:srcRect b="0" l="0" r="0" t="0"/>
          <a:stretch/>
        </p:blipFill>
        <p:spPr>
          <a:xfrm>
            <a:off x="-1253" y="946969"/>
            <a:ext cx="2072214" cy="3898064"/>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45"/>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589" name="Google Shape;589;p45"/>
          <p:cNvSpPr txBox="1"/>
          <p:nvPr/>
        </p:nvSpPr>
        <p:spPr>
          <a:xfrm>
            <a:off x="1279545" y="912813"/>
            <a:ext cx="5705454" cy="344709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Un modelo de negocio o startup es el modo de generar ingresos, indicando quiénes son los clientes a los que se van a dirigir y cuáles son sus propuestas de valor.</a:t>
            </a:r>
            <a:endParaRPr b="0" i="0" sz="1400" u="none" cap="none" strike="noStrike">
              <a:solidFill>
                <a:srgbClr val="000000"/>
              </a:solidFill>
              <a:latin typeface="Calibri"/>
              <a:ea typeface="Calibri"/>
              <a:cs typeface="Calibri"/>
              <a:sym typeface="Calibri"/>
            </a:endParaRPr>
          </a:p>
          <a:p>
            <a:pPr indent="0" lvl="0" marL="10795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Las características de una startup son: rentabilidad, escalabilidad, replicabilidad, alta recurrencia, innovación, medibles y apoyados en la tecnología.</a:t>
            </a:r>
            <a:endParaRPr b="0" i="0" sz="1400" u="none" cap="none" strike="noStrike">
              <a:solidFill>
                <a:srgbClr val="000000"/>
              </a:solidFill>
              <a:latin typeface="Calibri"/>
              <a:ea typeface="Calibri"/>
              <a:cs typeface="Calibri"/>
              <a:sym typeface="Calibri"/>
            </a:endParaRPr>
          </a:p>
          <a:p>
            <a:pPr indent="0" lvl="0" marL="10795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Los tipos de innovación son modelo de negocio, redes, estructura, procesos, productos o servicios, y se pueden dar a nivel incremental, radical y disruptiva.</a:t>
            </a:r>
            <a:endParaRPr b="0" i="0" sz="1400" u="none" cap="none" strike="noStrike">
              <a:solidFill>
                <a:srgbClr val="000000"/>
              </a:solidFill>
              <a:latin typeface="Calibri"/>
              <a:ea typeface="Calibri"/>
              <a:cs typeface="Calibri"/>
              <a:sym typeface="Calibri"/>
            </a:endParaRPr>
          </a:p>
          <a:p>
            <a:pPr indent="0" lvl="0" marL="10795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El Perú tiene una política de impulso y apoyo a las startups a través del Ministerio de la Producción (Produce), mediante el programa Innovate con el concurso Startup Perú desde el 2013. Además, existen grupos de inversionistas privados orientados y comprometidos a impulsar las startups </a:t>
            </a:r>
            <a:br>
              <a:rPr b="0" i="0" lang="es-ES" sz="1400" u="none" cap="none" strike="noStrike">
                <a:solidFill>
                  <a:srgbClr val="000000"/>
                </a:solidFill>
                <a:latin typeface="Calibri"/>
                <a:ea typeface="Calibri"/>
                <a:cs typeface="Calibri"/>
                <a:sym typeface="Calibri"/>
              </a:rPr>
            </a:br>
            <a:r>
              <a:rPr b="0" i="0" lang="es-ES" sz="1400" u="none" cap="none" strike="noStrike">
                <a:solidFill>
                  <a:srgbClr val="000000"/>
                </a:solidFill>
                <a:latin typeface="Calibri"/>
                <a:ea typeface="Calibri"/>
                <a:cs typeface="Calibri"/>
                <a:sym typeface="Calibri"/>
              </a:rPr>
              <a:t>en Latinoamérica.</a:t>
            </a:r>
            <a:endParaRPr/>
          </a:p>
        </p:txBody>
      </p:sp>
      <p:pic>
        <p:nvPicPr>
          <p:cNvPr id="590" name="Google Shape;590;p45"/>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pic>
        <p:nvPicPr>
          <p:cNvPr id="591" name="Google Shape;591;p45"/>
          <p:cNvPicPr preferRelativeResize="0"/>
          <p:nvPr/>
        </p:nvPicPr>
        <p:blipFill rotWithShape="1">
          <a:blip r:embed="rId3">
            <a:alphaModFix/>
          </a:blip>
          <a:srcRect b="0" l="0" r="0" t="0"/>
          <a:stretch/>
        </p:blipFill>
        <p:spPr>
          <a:xfrm>
            <a:off x="1011260" y="1807519"/>
            <a:ext cx="114138" cy="117546"/>
          </a:xfrm>
          <a:prstGeom prst="rect">
            <a:avLst/>
          </a:prstGeom>
          <a:noFill/>
          <a:ln>
            <a:noFill/>
          </a:ln>
        </p:spPr>
      </p:pic>
      <p:pic>
        <p:nvPicPr>
          <p:cNvPr id="592" name="Google Shape;592;p45"/>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593" name="Google Shape;593;p45"/>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CONCLUSIONES </a:t>
            </a:r>
            <a:endParaRPr/>
          </a:p>
        </p:txBody>
      </p:sp>
      <p:pic>
        <p:nvPicPr>
          <p:cNvPr id="594" name="Google Shape;594;p45"/>
          <p:cNvPicPr preferRelativeResize="0"/>
          <p:nvPr/>
        </p:nvPicPr>
        <p:blipFill rotWithShape="1">
          <a:blip r:embed="rId3">
            <a:alphaModFix/>
          </a:blip>
          <a:srcRect b="0" l="0" r="0" t="0"/>
          <a:stretch/>
        </p:blipFill>
        <p:spPr>
          <a:xfrm>
            <a:off x="1011260" y="2658124"/>
            <a:ext cx="114138" cy="117546"/>
          </a:xfrm>
          <a:prstGeom prst="rect">
            <a:avLst/>
          </a:prstGeom>
          <a:noFill/>
          <a:ln>
            <a:noFill/>
          </a:ln>
        </p:spPr>
      </p:pic>
      <p:pic>
        <p:nvPicPr>
          <p:cNvPr id="595" name="Google Shape;595;p45"/>
          <p:cNvPicPr preferRelativeResize="0"/>
          <p:nvPr/>
        </p:nvPicPr>
        <p:blipFill rotWithShape="1">
          <a:blip r:embed="rId3">
            <a:alphaModFix/>
          </a:blip>
          <a:srcRect b="0" l="0" r="0" t="0"/>
          <a:stretch/>
        </p:blipFill>
        <p:spPr>
          <a:xfrm>
            <a:off x="1011260" y="3299175"/>
            <a:ext cx="114138" cy="11754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59"/>
          <p:cNvSpPr/>
          <p:nvPr/>
        </p:nvSpPr>
        <p:spPr>
          <a:xfrm>
            <a:off x="0" y="0"/>
            <a:ext cx="9144000" cy="5715000"/>
          </a:xfrm>
          <a:prstGeom prst="rect">
            <a:avLst/>
          </a:prstGeom>
          <a:solidFill>
            <a:srgbClr val="8DCB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01" name="Google Shape;601;p59"/>
          <p:cNvSpPr txBox="1"/>
          <p:nvPr/>
        </p:nvSpPr>
        <p:spPr>
          <a:xfrm>
            <a:off x="2519363"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3600" u="none" cap="none" strike="noStrike">
                <a:solidFill>
                  <a:schemeClr val="lt1"/>
                </a:solidFill>
                <a:latin typeface="Arial"/>
                <a:ea typeface="Arial"/>
                <a:cs typeface="Arial"/>
                <a:sym typeface="Arial"/>
              </a:rPr>
              <a:t>BIBLIOGRAFÍA</a:t>
            </a:r>
            <a:br>
              <a:rPr b="0" i="0" lang="es-ES" sz="3600" u="none" cap="none" strike="noStrike">
                <a:solidFill>
                  <a:schemeClr val="lt1"/>
                </a:solidFill>
                <a:latin typeface="Arial"/>
                <a:ea typeface="Arial"/>
                <a:cs typeface="Arial"/>
                <a:sym typeface="Arial"/>
              </a:rPr>
            </a:br>
            <a:r>
              <a:rPr b="1" i="0" lang="es-ES" sz="3600" u="none" cap="none" strike="noStrike">
                <a:solidFill>
                  <a:schemeClr val="lt1"/>
                </a:solidFill>
                <a:latin typeface="Arial"/>
                <a:ea typeface="Arial"/>
                <a:cs typeface="Arial"/>
                <a:sym typeface="Arial"/>
              </a:rPr>
              <a:t>MÁS REFERENCIAS</a:t>
            </a:r>
            <a:endParaRPr/>
          </a:p>
        </p:txBody>
      </p:sp>
      <p:pic>
        <p:nvPicPr>
          <p:cNvPr id="602" name="Google Shape;602;p59"/>
          <p:cNvPicPr preferRelativeResize="0"/>
          <p:nvPr/>
        </p:nvPicPr>
        <p:blipFill rotWithShape="1">
          <a:blip r:embed="rId3">
            <a:alphaModFix/>
          </a:blip>
          <a:srcRect b="0" l="0" r="0" t="0"/>
          <a:stretch/>
        </p:blipFill>
        <p:spPr>
          <a:xfrm>
            <a:off x="2528619" y="2194222"/>
            <a:ext cx="202176" cy="208211"/>
          </a:xfrm>
          <a:prstGeom prst="rect">
            <a:avLst/>
          </a:prstGeom>
          <a:noFill/>
          <a:ln>
            <a:noFill/>
          </a:ln>
        </p:spPr>
      </p:pic>
      <p:pic>
        <p:nvPicPr>
          <p:cNvPr id="603" name="Google Shape;603;p59"/>
          <p:cNvPicPr preferRelativeResize="0"/>
          <p:nvPr/>
        </p:nvPicPr>
        <p:blipFill rotWithShape="1">
          <a:blip r:embed="rId4">
            <a:alphaModFix/>
          </a:blip>
          <a:srcRect b="0" l="0" r="0" t="0"/>
          <a:stretch/>
        </p:blipFill>
        <p:spPr>
          <a:xfrm>
            <a:off x="0" y="946970"/>
            <a:ext cx="2072061" cy="3898064"/>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46"/>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10" name="Google Shape;610;p46"/>
          <p:cNvSpPr txBox="1"/>
          <p:nvPr/>
        </p:nvSpPr>
        <p:spPr>
          <a:xfrm>
            <a:off x="1279009" y="917823"/>
            <a:ext cx="4774320" cy="4308872"/>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222222"/>
                </a:solidFill>
                <a:latin typeface="Calibri"/>
                <a:ea typeface="Calibri"/>
                <a:cs typeface="Calibri"/>
                <a:sym typeface="Calibri"/>
              </a:rPr>
              <a:t>Redacción EC. (2024). Las 13 startups peruanas que debes seguir este 2024. El Comercio. https://elcomercio.pe/respuestas/trends/las-13-startups-peruanas-que-debes-seguir-este-2024-tdpe-noticia/</a:t>
            </a:r>
            <a:endParaRPr/>
          </a:p>
          <a:p>
            <a:pPr indent="0" lvl="0" marL="0" marR="0" rtl="0" algn="l">
              <a:lnSpc>
                <a:spcPct val="100000"/>
              </a:lnSpc>
              <a:spcBef>
                <a:spcPts val="0"/>
              </a:spcBef>
              <a:spcAft>
                <a:spcPts val="0"/>
              </a:spcAft>
              <a:buNone/>
            </a:pPr>
            <a:r>
              <a:t/>
            </a:r>
            <a:endParaRPr b="0" i="0" sz="1400" u="none" cap="none" strike="noStrike">
              <a:solidFill>
                <a:srgbClr val="222222"/>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chemeClr val="dk1"/>
                </a:solidFill>
                <a:latin typeface="Calibri"/>
                <a:ea typeface="Calibri"/>
                <a:cs typeface="Calibri"/>
                <a:sym typeface="Calibri"/>
              </a:rPr>
              <a:t>Revista Business. (2022). ¿Cómo ha evolucionado la industria de las startups en el Perú? Universidad ESAN. https://www.esan.edu.pe/conexion-esan/como-ha-evolucionado-la-industria-de-las-startups-en-el-peru</a:t>
            </a:r>
            <a:endParaRPr/>
          </a:p>
          <a:p>
            <a:pPr indent="0" lvl="0" marL="0" marR="0" rtl="0" algn="l">
              <a:lnSpc>
                <a:spcPct val="100000"/>
              </a:lnSpc>
              <a:spcBef>
                <a:spcPts val="0"/>
              </a:spcBef>
              <a:spcAft>
                <a:spcPts val="0"/>
              </a:spcAft>
              <a:buNone/>
            </a:pPr>
            <a:r>
              <a:t/>
            </a:r>
            <a:endParaRPr b="0" i="0" sz="1400" u="none" cap="none" strike="noStrike">
              <a:solidFill>
                <a:srgbClr val="222222"/>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222222"/>
                </a:solidFill>
                <a:latin typeface="Calibri"/>
                <a:ea typeface="Calibri"/>
                <a:cs typeface="Calibri"/>
                <a:sym typeface="Calibri"/>
              </a:rPr>
              <a:t>Ries, E. (2011). The lean startup. (Hard cover Ed.). United States.: Crown Business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222222"/>
                </a:solidFill>
                <a:latin typeface="Calibri"/>
                <a:ea typeface="Calibri"/>
                <a:cs typeface="Calibri"/>
                <a:sym typeface="Calibri"/>
              </a:rPr>
              <a:t>RPP. (2019). 5 pasos para crear una startup. Recuperado de https://rpp.pe/innova/5-pasos-para-crear-una-startup-noticia-1175296 . Fecha de Consulta: 08 de Abril de 2021</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chemeClr val="dk1"/>
                </a:solidFill>
                <a:latin typeface="Calibri"/>
                <a:ea typeface="Calibri"/>
                <a:cs typeface="Calibri"/>
                <a:sym typeface="Calibri"/>
              </a:rPr>
              <a:t>Startup Perú – Programa Nacional de Desarrollo Tecnológico e Innovación (ProInnóvate). Ministerio de la Producción. https://startup.proinnovate.gob.pe/</a:t>
            </a:r>
            <a:endParaRPr b="0" i="0" sz="1400" u="none" cap="none" strike="noStrike">
              <a:solidFill>
                <a:schemeClr val="dk1"/>
              </a:solidFill>
              <a:latin typeface="Calibri"/>
              <a:ea typeface="Calibri"/>
              <a:cs typeface="Calibri"/>
              <a:sym typeface="Calibri"/>
            </a:endParaRPr>
          </a:p>
        </p:txBody>
      </p:sp>
      <p:pic>
        <p:nvPicPr>
          <p:cNvPr id="611" name="Google Shape;611;p46"/>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pic>
        <p:nvPicPr>
          <p:cNvPr id="612" name="Google Shape;612;p46"/>
          <p:cNvPicPr preferRelativeResize="0"/>
          <p:nvPr/>
        </p:nvPicPr>
        <p:blipFill rotWithShape="1">
          <a:blip r:embed="rId3">
            <a:alphaModFix/>
          </a:blip>
          <a:srcRect b="0" l="0" r="0" t="0"/>
          <a:stretch/>
        </p:blipFill>
        <p:spPr>
          <a:xfrm>
            <a:off x="1008064" y="2024156"/>
            <a:ext cx="103867" cy="106967"/>
          </a:xfrm>
          <a:prstGeom prst="rect">
            <a:avLst/>
          </a:prstGeom>
          <a:noFill/>
          <a:ln>
            <a:noFill/>
          </a:ln>
        </p:spPr>
      </p:pic>
      <p:pic>
        <p:nvPicPr>
          <p:cNvPr id="613" name="Google Shape;613;p46"/>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614" name="Google Shape;614;p46"/>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BIBLIOGRAFÍA</a:t>
            </a:r>
            <a:endParaRPr/>
          </a:p>
        </p:txBody>
      </p:sp>
      <p:pic>
        <p:nvPicPr>
          <p:cNvPr id="615" name="Google Shape;615;p46"/>
          <p:cNvPicPr preferRelativeResize="0"/>
          <p:nvPr/>
        </p:nvPicPr>
        <p:blipFill rotWithShape="1">
          <a:blip r:embed="rId3">
            <a:alphaModFix/>
          </a:blip>
          <a:srcRect b="0" l="0" r="0" t="0"/>
          <a:stretch/>
        </p:blipFill>
        <p:spPr>
          <a:xfrm>
            <a:off x="1008064" y="3094501"/>
            <a:ext cx="103867" cy="106967"/>
          </a:xfrm>
          <a:prstGeom prst="rect">
            <a:avLst/>
          </a:prstGeom>
          <a:noFill/>
          <a:ln>
            <a:noFill/>
          </a:ln>
        </p:spPr>
      </p:pic>
      <p:pic>
        <p:nvPicPr>
          <p:cNvPr id="616" name="Google Shape;616;p46"/>
          <p:cNvPicPr preferRelativeResize="0"/>
          <p:nvPr/>
        </p:nvPicPr>
        <p:blipFill rotWithShape="1">
          <a:blip r:embed="rId3">
            <a:alphaModFix/>
          </a:blip>
          <a:srcRect b="0" l="0" r="0" t="0"/>
          <a:stretch/>
        </p:blipFill>
        <p:spPr>
          <a:xfrm>
            <a:off x="1008064" y="3739543"/>
            <a:ext cx="103867" cy="106967"/>
          </a:xfrm>
          <a:prstGeom prst="rect">
            <a:avLst/>
          </a:prstGeom>
          <a:noFill/>
          <a:ln>
            <a:noFill/>
          </a:ln>
        </p:spPr>
      </p:pic>
      <p:pic>
        <p:nvPicPr>
          <p:cNvPr id="617" name="Google Shape;617;p46"/>
          <p:cNvPicPr preferRelativeResize="0"/>
          <p:nvPr/>
        </p:nvPicPr>
        <p:blipFill rotWithShape="1">
          <a:blip r:embed="rId3">
            <a:alphaModFix/>
          </a:blip>
          <a:srcRect b="0" l="0" r="0" t="0"/>
          <a:stretch/>
        </p:blipFill>
        <p:spPr>
          <a:xfrm>
            <a:off x="1008064" y="4590147"/>
            <a:ext cx="103867" cy="10696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4"/>
          <p:cNvSpPr/>
          <p:nvPr/>
        </p:nvSpPr>
        <p:spPr>
          <a:xfrm>
            <a:off x="502158" y="912813"/>
            <a:ext cx="8059918" cy="320087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El término "startup" se refiere a una empresa de nueva creación que se encuentra en sus primeras etapas de desarrollo. Generalmente, estas empresas están enfocadas en resolver un problema particular del mercado mediante el desarrollo de un producto o servicio innovador. </a:t>
            </a:r>
            <a:endParaRPr b="0"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Las características principales de una startup son:</a:t>
            </a:r>
            <a:endParaRPr b="1"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800"/>
              <a:buFont typeface="Calibri"/>
              <a:buNone/>
            </a:pPr>
            <a:r>
              <a:t/>
            </a:r>
            <a:endParaRPr b="1"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800"/>
              <a:buFont typeface="Calibri"/>
              <a:buNone/>
            </a:pPr>
            <a:r>
              <a:t/>
            </a:r>
            <a:endParaRPr b="1"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800"/>
              <a:buFont typeface="Calibri"/>
              <a:buNone/>
            </a:pPr>
            <a:r>
              <a:t/>
            </a:r>
            <a:endParaRPr b="1"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800"/>
              <a:buFont typeface="Calibri"/>
              <a:buNone/>
            </a:pPr>
            <a:r>
              <a:t/>
            </a:r>
            <a:endParaRPr b="1"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800"/>
              <a:buFont typeface="Calibri"/>
              <a:buNone/>
            </a:pPr>
            <a:r>
              <a:t/>
            </a:r>
            <a:endParaRPr b="1"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El término se asocia comúnmente con el sector tecnológico, aunque las startups pueden surgir en cualquier industria.</a:t>
            </a:r>
            <a:endParaRPr b="0" i="0" sz="1600" u="none" cap="none" strike="noStrike">
              <a:solidFill>
                <a:schemeClr val="dk1"/>
              </a:solidFill>
              <a:latin typeface="Calibri"/>
              <a:ea typeface="Calibri"/>
              <a:cs typeface="Calibri"/>
              <a:sym typeface="Calibri"/>
            </a:endParaRPr>
          </a:p>
        </p:txBody>
      </p:sp>
      <p:sp>
        <p:nvSpPr>
          <p:cNvPr id="66" name="Google Shape;66;p4"/>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CONCEPTO DE MODELOS DE NEGOCIOS</a:t>
            </a:r>
            <a:endParaRPr b="0" i="0" sz="1000" u="none" cap="none" strike="noStrike">
              <a:solidFill>
                <a:srgbClr val="A5A5A5"/>
              </a:solidFill>
              <a:latin typeface="Calibri"/>
              <a:ea typeface="Calibri"/>
              <a:cs typeface="Calibri"/>
              <a:sym typeface="Calibri"/>
            </a:endParaRPr>
          </a:p>
        </p:txBody>
      </p:sp>
      <p:grpSp>
        <p:nvGrpSpPr>
          <p:cNvPr id="67" name="Google Shape;67;p4"/>
          <p:cNvGrpSpPr/>
          <p:nvPr/>
        </p:nvGrpSpPr>
        <p:grpSpPr>
          <a:xfrm>
            <a:off x="306013" y="2552700"/>
            <a:ext cx="7991939" cy="509231"/>
            <a:chOff x="306013" y="2857500"/>
            <a:chExt cx="7991939" cy="509231"/>
          </a:xfrm>
        </p:grpSpPr>
        <p:sp>
          <p:nvSpPr>
            <p:cNvPr id="68" name="Google Shape;68;p4"/>
            <p:cNvSpPr/>
            <p:nvPr/>
          </p:nvSpPr>
          <p:spPr>
            <a:xfrm>
              <a:off x="6840279" y="2857500"/>
              <a:ext cx="1457673" cy="509231"/>
            </a:xfrm>
            <a:prstGeom prst="roundRect">
              <a:avLst>
                <a:gd fmla="val 16089" name="adj"/>
              </a:avLst>
            </a:prstGeom>
            <a:solidFill>
              <a:srgbClr val="00B1C2"/>
            </a:solidFill>
            <a:ln>
              <a:noFill/>
            </a:ln>
          </p:spPr>
          <p:txBody>
            <a:bodyPr anchorCtr="0" anchor="t" bIns="45700" lIns="108000" spcFirstLastPara="1" rIns="36000" wrap="square" tIns="144000">
              <a:noAutofit/>
            </a:bodyPr>
            <a:lstStyle/>
            <a:p>
              <a:pPr indent="0" lvl="0" marL="0" marR="0" rtl="0" algn="ctr">
                <a:lnSpc>
                  <a:spcPct val="90000"/>
                </a:lnSpc>
                <a:spcBef>
                  <a:spcPts val="0"/>
                </a:spcBef>
                <a:spcAft>
                  <a:spcPts val="0"/>
                </a:spcAft>
                <a:buClr>
                  <a:schemeClr val="lt1"/>
                </a:buClr>
                <a:buSzPts val="1000"/>
                <a:buFont typeface="Calibri"/>
                <a:buNone/>
              </a:pPr>
              <a:r>
                <a:rPr b="1" i="0" lang="es-ES" sz="1200" u="none" cap="none" strike="noStrike">
                  <a:solidFill>
                    <a:schemeClr val="lt1"/>
                  </a:solidFill>
                  <a:latin typeface="Calibri"/>
                  <a:ea typeface="Calibri"/>
                  <a:cs typeface="Calibri"/>
                  <a:sym typeface="Calibri"/>
                </a:rPr>
                <a:t>Flexibilidad</a:t>
              </a:r>
              <a:endParaRPr/>
            </a:p>
          </p:txBody>
        </p:sp>
        <p:sp>
          <p:nvSpPr>
            <p:cNvPr id="69" name="Google Shape;69;p4"/>
            <p:cNvSpPr/>
            <p:nvPr/>
          </p:nvSpPr>
          <p:spPr>
            <a:xfrm>
              <a:off x="6709871" y="2958841"/>
              <a:ext cx="338932" cy="322115"/>
            </a:xfrm>
            <a:prstGeom prst="ellipse">
              <a:avLst/>
            </a:prstGeom>
            <a:solidFill>
              <a:srgbClr val="088F9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70" name="Google Shape;70;p4"/>
            <p:cNvSpPr/>
            <p:nvPr/>
          </p:nvSpPr>
          <p:spPr>
            <a:xfrm>
              <a:off x="6655255" y="2946957"/>
              <a:ext cx="363939" cy="34588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71" name="Google Shape;71;p4"/>
            <p:cNvSpPr/>
            <p:nvPr/>
          </p:nvSpPr>
          <p:spPr>
            <a:xfrm rot="5400000">
              <a:off x="6812660" y="3067487"/>
              <a:ext cx="160057" cy="104821"/>
            </a:xfrm>
            <a:prstGeom prst="triangle">
              <a:avLst>
                <a:gd fmla="val 50000"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72" name="Google Shape;72;p4"/>
            <p:cNvSpPr/>
            <p:nvPr/>
          </p:nvSpPr>
          <p:spPr>
            <a:xfrm>
              <a:off x="5226662" y="2857500"/>
              <a:ext cx="1457673" cy="509231"/>
            </a:xfrm>
            <a:prstGeom prst="roundRect">
              <a:avLst>
                <a:gd fmla="val 16089" name="adj"/>
              </a:avLst>
            </a:prstGeom>
            <a:solidFill>
              <a:srgbClr val="EE4639"/>
            </a:solidFill>
            <a:ln>
              <a:noFill/>
            </a:ln>
          </p:spPr>
          <p:txBody>
            <a:bodyPr anchorCtr="0" anchor="t" bIns="45700" lIns="108000" spcFirstLastPara="1" rIns="36000" wrap="square" tIns="72000">
              <a:noAutofit/>
            </a:bodyPr>
            <a:lstStyle/>
            <a:p>
              <a:pPr indent="0" lvl="0" marL="0" marR="0" rtl="0" algn="ctr">
                <a:lnSpc>
                  <a:spcPct val="90000"/>
                </a:lnSpc>
                <a:spcBef>
                  <a:spcPts val="0"/>
                </a:spcBef>
                <a:spcAft>
                  <a:spcPts val="0"/>
                </a:spcAft>
                <a:buClr>
                  <a:schemeClr val="lt1"/>
                </a:buClr>
                <a:buSzPts val="1000"/>
                <a:buFont typeface="Calibri"/>
                <a:buNone/>
              </a:pPr>
              <a:r>
                <a:rPr b="1" i="0" lang="es-ES" sz="1200" u="none" cap="none" strike="noStrike">
                  <a:solidFill>
                    <a:schemeClr val="lt1"/>
                  </a:solidFill>
                  <a:latin typeface="Calibri"/>
                  <a:ea typeface="Calibri"/>
                  <a:cs typeface="Calibri"/>
                  <a:sym typeface="Calibri"/>
                </a:rPr>
                <a:t>Inversión </a:t>
              </a:r>
              <a:br>
                <a:rPr b="1" i="0" lang="es-ES" sz="1200" u="none" cap="none" strike="noStrike">
                  <a:solidFill>
                    <a:schemeClr val="lt1"/>
                  </a:solidFill>
                  <a:latin typeface="Calibri"/>
                  <a:ea typeface="Calibri"/>
                  <a:cs typeface="Calibri"/>
                  <a:sym typeface="Calibri"/>
                </a:rPr>
              </a:br>
              <a:r>
                <a:rPr b="1" i="0" lang="es-ES" sz="1200" u="none" cap="none" strike="noStrike">
                  <a:solidFill>
                    <a:schemeClr val="lt1"/>
                  </a:solidFill>
                  <a:latin typeface="Calibri"/>
                  <a:ea typeface="Calibri"/>
                  <a:cs typeface="Calibri"/>
                  <a:sym typeface="Calibri"/>
                </a:rPr>
                <a:t>de riesgo</a:t>
              </a:r>
              <a:endParaRPr/>
            </a:p>
          </p:txBody>
        </p:sp>
        <p:sp>
          <p:nvSpPr>
            <p:cNvPr id="73" name="Google Shape;73;p4"/>
            <p:cNvSpPr/>
            <p:nvPr/>
          </p:nvSpPr>
          <p:spPr>
            <a:xfrm>
              <a:off x="5096254" y="2958841"/>
              <a:ext cx="338932" cy="322115"/>
            </a:xfrm>
            <a:prstGeom prst="ellipse">
              <a:avLst/>
            </a:prstGeom>
            <a:solidFill>
              <a:srgbClr val="AE312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74" name="Google Shape;74;p4"/>
            <p:cNvSpPr/>
            <p:nvPr/>
          </p:nvSpPr>
          <p:spPr>
            <a:xfrm>
              <a:off x="5041638" y="2946957"/>
              <a:ext cx="363939" cy="34588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75" name="Google Shape;75;p4"/>
            <p:cNvSpPr/>
            <p:nvPr/>
          </p:nvSpPr>
          <p:spPr>
            <a:xfrm rot="5400000">
              <a:off x="5199043" y="3067487"/>
              <a:ext cx="160057" cy="104821"/>
            </a:xfrm>
            <a:prstGeom prst="triangle">
              <a:avLst>
                <a:gd fmla="val 50000" name="adj"/>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76" name="Google Shape;76;p4"/>
            <p:cNvSpPr/>
            <p:nvPr/>
          </p:nvSpPr>
          <p:spPr>
            <a:xfrm>
              <a:off x="3623835" y="2857500"/>
              <a:ext cx="1457673" cy="509231"/>
            </a:xfrm>
            <a:prstGeom prst="roundRect">
              <a:avLst>
                <a:gd fmla="val 16089" name="adj"/>
              </a:avLst>
            </a:prstGeom>
            <a:solidFill>
              <a:srgbClr val="92C14E"/>
            </a:solidFill>
            <a:ln>
              <a:noFill/>
            </a:ln>
          </p:spPr>
          <p:txBody>
            <a:bodyPr anchorCtr="0" anchor="t" bIns="45700" lIns="108000" spcFirstLastPara="1" rIns="36000" wrap="square" tIns="72000">
              <a:noAutofit/>
            </a:bodyPr>
            <a:lstStyle/>
            <a:p>
              <a:pPr indent="0" lvl="0" marL="0" marR="0" rtl="0" algn="ctr">
                <a:lnSpc>
                  <a:spcPct val="90000"/>
                </a:lnSpc>
                <a:spcBef>
                  <a:spcPts val="0"/>
                </a:spcBef>
                <a:spcAft>
                  <a:spcPts val="0"/>
                </a:spcAft>
                <a:buClr>
                  <a:schemeClr val="lt1"/>
                </a:buClr>
                <a:buSzPts val="1000"/>
                <a:buFont typeface="Calibri"/>
                <a:buNone/>
              </a:pPr>
              <a:r>
                <a:rPr b="1" i="0" lang="es-ES" sz="1200" u="none" cap="none" strike="noStrike">
                  <a:solidFill>
                    <a:schemeClr val="lt1"/>
                  </a:solidFill>
                  <a:latin typeface="Calibri"/>
                  <a:ea typeface="Calibri"/>
                  <a:cs typeface="Calibri"/>
                  <a:sym typeface="Calibri"/>
                </a:rPr>
                <a:t>Modelo </a:t>
              </a:r>
              <a:br>
                <a:rPr b="1" i="0" lang="es-ES" sz="1200" u="none" cap="none" strike="noStrike">
                  <a:solidFill>
                    <a:schemeClr val="lt1"/>
                  </a:solidFill>
                  <a:latin typeface="Calibri"/>
                  <a:ea typeface="Calibri"/>
                  <a:cs typeface="Calibri"/>
                  <a:sym typeface="Calibri"/>
                </a:rPr>
              </a:br>
              <a:r>
                <a:rPr b="1" i="0" lang="es-ES" sz="1200" u="none" cap="none" strike="noStrike">
                  <a:solidFill>
                    <a:schemeClr val="lt1"/>
                  </a:solidFill>
                  <a:latin typeface="Calibri"/>
                  <a:ea typeface="Calibri"/>
                  <a:cs typeface="Calibri"/>
                  <a:sym typeface="Calibri"/>
                </a:rPr>
                <a:t>de negocio</a:t>
              </a:r>
              <a:endParaRPr/>
            </a:p>
          </p:txBody>
        </p:sp>
        <p:sp>
          <p:nvSpPr>
            <p:cNvPr id="77" name="Google Shape;77;p4"/>
            <p:cNvSpPr/>
            <p:nvPr/>
          </p:nvSpPr>
          <p:spPr>
            <a:xfrm>
              <a:off x="3493427" y="2958841"/>
              <a:ext cx="338932" cy="322115"/>
            </a:xfrm>
            <a:prstGeom prst="ellipse">
              <a:avLst/>
            </a:prstGeom>
            <a:solidFill>
              <a:srgbClr val="749A3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78" name="Google Shape;78;p4"/>
            <p:cNvSpPr/>
            <p:nvPr/>
          </p:nvSpPr>
          <p:spPr>
            <a:xfrm>
              <a:off x="3438811" y="2946957"/>
              <a:ext cx="363939" cy="34588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79" name="Google Shape;79;p4"/>
            <p:cNvSpPr/>
            <p:nvPr/>
          </p:nvSpPr>
          <p:spPr>
            <a:xfrm rot="5400000">
              <a:off x="3596216" y="3067487"/>
              <a:ext cx="160057" cy="104821"/>
            </a:xfrm>
            <a:prstGeom prst="triangle">
              <a:avLst>
                <a:gd fmla="val 50000" name="adj"/>
              </a:avLst>
            </a:prstGeom>
            <a:solidFill>
              <a:srgbClr val="92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80" name="Google Shape;80;p4"/>
            <p:cNvSpPr/>
            <p:nvPr/>
          </p:nvSpPr>
          <p:spPr>
            <a:xfrm>
              <a:off x="2051365" y="2857500"/>
              <a:ext cx="1457673" cy="509231"/>
            </a:xfrm>
            <a:prstGeom prst="roundRect">
              <a:avLst>
                <a:gd fmla="val 16089" name="adj"/>
              </a:avLst>
            </a:prstGeom>
            <a:solidFill>
              <a:srgbClr val="FE7828"/>
            </a:solidFill>
            <a:ln>
              <a:noFill/>
            </a:ln>
          </p:spPr>
          <p:txBody>
            <a:bodyPr anchorCtr="0" anchor="t" bIns="45700" lIns="108000" spcFirstLastPara="1" rIns="36000" wrap="square" tIns="144000">
              <a:noAutofit/>
            </a:bodyPr>
            <a:lstStyle/>
            <a:p>
              <a:pPr indent="0" lvl="0" marL="0" marR="0" rtl="0" algn="ctr">
                <a:lnSpc>
                  <a:spcPct val="90000"/>
                </a:lnSpc>
                <a:spcBef>
                  <a:spcPts val="0"/>
                </a:spcBef>
                <a:spcAft>
                  <a:spcPts val="0"/>
                </a:spcAft>
                <a:buClr>
                  <a:schemeClr val="lt1"/>
                </a:buClr>
                <a:buSzPts val="1000"/>
                <a:buFont typeface="Calibri"/>
                <a:buNone/>
              </a:pPr>
              <a:r>
                <a:rPr b="1" i="0" lang="es-ES" sz="1200" u="none" cap="none" strike="noStrike">
                  <a:solidFill>
                    <a:schemeClr val="lt1"/>
                  </a:solidFill>
                  <a:latin typeface="Calibri"/>
                  <a:ea typeface="Calibri"/>
                  <a:cs typeface="Calibri"/>
                  <a:sym typeface="Calibri"/>
                </a:rPr>
                <a:t>Escalabilidad</a:t>
              </a:r>
              <a:endParaRPr/>
            </a:p>
          </p:txBody>
        </p:sp>
        <p:sp>
          <p:nvSpPr>
            <p:cNvPr id="81" name="Google Shape;81;p4"/>
            <p:cNvSpPr/>
            <p:nvPr/>
          </p:nvSpPr>
          <p:spPr>
            <a:xfrm>
              <a:off x="1920957" y="2958841"/>
              <a:ext cx="338932" cy="322115"/>
            </a:xfrm>
            <a:prstGeom prst="ellipse">
              <a:avLst/>
            </a:prstGeom>
            <a:solidFill>
              <a:srgbClr val="B0542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82" name="Google Shape;82;p4"/>
            <p:cNvSpPr/>
            <p:nvPr/>
          </p:nvSpPr>
          <p:spPr>
            <a:xfrm>
              <a:off x="1866341" y="2946957"/>
              <a:ext cx="363939" cy="34588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83" name="Google Shape;83;p4"/>
            <p:cNvSpPr/>
            <p:nvPr/>
          </p:nvSpPr>
          <p:spPr>
            <a:xfrm rot="5400000">
              <a:off x="2023746" y="3067487"/>
              <a:ext cx="160057" cy="104821"/>
            </a:xfrm>
            <a:prstGeom prst="triangle">
              <a:avLst>
                <a:gd fmla="val 50000" name="adj"/>
              </a:avLst>
            </a:prstGeom>
            <a:solidFill>
              <a:srgbClr val="FE78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84" name="Google Shape;84;p4"/>
            <p:cNvSpPr/>
            <p:nvPr/>
          </p:nvSpPr>
          <p:spPr>
            <a:xfrm>
              <a:off x="491037" y="2857500"/>
              <a:ext cx="1457673" cy="509231"/>
            </a:xfrm>
            <a:prstGeom prst="roundRect">
              <a:avLst>
                <a:gd fmla="val 16089" name="adj"/>
              </a:avLst>
            </a:prstGeom>
            <a:solidFill>
              <a:srgbClr val="714FA0"/>
            </a:solidFill>
            <a:ln>
              <a:noFill/>
            </a:ln>
          </p:spPr>
          <p:txBody>
            <a:bodyPr anchorCtr="0" anchor="t" bIns="45700" lIns="108000" spcFirstLastPara="1" rIns="36000" wrap="square" tIns="144000">
              <a:noAutofit/>
            </a:bodyPr>
            <a:lstStyle/>
            <a:p>
              <a:pPr indent="0" lvl="0" marL="0" marR="0" rtl="0" algn="ctr">
                <a:lnSpc>
                  <a:spcPct val="90000"/>
                </a:lnSpc>
                <a:spcBef>
                  <a:spcPts val="0"/>
                </a:spcBef>
                <a:spcAft>
                  <a:spcPts val="0"/>
                </a:spcAft>
                <a:buClr>
                  <a:schemeClr val="lt1"/>
                </a:buClr>
                <a:buSzPts val="1000"/>
                <a:buFont typeface="Calibri"/>
                <a:buNone/>
              </a:pPr>
              <a:r>
                <a:rPr b="1" i="0" lang="es-ES" sz="1200" u="none" cap="none" strike="noStrike">
                  <a:solidFill>
                    <a:schemeClr val="lt1"/>
                  </a:solidFill>
                  <a:latin typeface="Calibri"/>
                  <a:ea typeface="Calibri"/>
                  <a:cs typeface="Calibri"/>
                  <a:sym typeface="Calibri"/>
                </a:rPr>
                <a:t>Innovación</a:t>
              </a:r>
              <a:endParaRPr b="0" i="0" sz="1200" u="none" cap="none" strike="noStrike">
                <a:solidFill>
                  <a:schemeClr val="lt1"/>
                </a:solidFill>
                <a:latin typeface="Calibri"/>
                <a:ea typeface="Calibri"/>
                <a:cs typeface="Calibri"/>
                <a:sym typeface="Calibri"/>
              </a:endParaRPr>
            </a:p>
          </p:txBody>
        </p:sp>
        <p:sp>
          <p:nvSpPr>
            <p:cNvPr id="85" name="Google Shape;85;p4"/>
            <p:cNvSpPr/>
            <p:nvPr/>
          </p:nvSpPr>
          <p:spPr>
            <a:xfrm>
              <a:off x="360629" y="2958841"/>
              <a:ext cx="338932" cy="322115"/>
            </a:xfrm>
            <a:prstGeom prst="ellipse">
              <a:avLst/>
            </a:prstGeom>
            <a:solidFill>
              <a:srgbClr val="5E428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86" name="Google Shape;86;p4"/>
            <p:cNvSpPr/>
            <p:nvPr/>
          </p:nvSpPr>
          <p:spPr>
            <a:xfrm>
              <a:off x="306013" y="2946957"/>
              <a:ext cx="363939" cy="34588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87" name="Google Shape;87;p4"/>
            <p:cNvSpPr/>
            <p:nvPr/>
          </p:nvSpPr>
          <p:spPr>
            <a:xfrm rot="5400000">
              <a:off x="463418" y="3067487"/>
              <a:ext cx="160057" cy="104821"/>
            </a:xfrm>
            <a:prstGeom prst="triangle">
              <a:avLst>
                <a:gd fmla="val 50000" name="adj"/>
              </a:avLst>
            </a:prstGeom>
            <a:solidFill>
              <a:srgbClr val="714F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60"/>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23" name="Google Shape;623;p60"/>
          <p:cNvSpPr txBox="1"/>
          <p:nvPr/>
        </p:nvSpPr>
        <p:spPr>
          <a:xfrm>
            <a:off x="1279009" y="917823"/>
            <a:ext cx="4774320" cy="323165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chemeClr val="dk1"/>
                </a:solidFill>
                <a:latin typeface="Calibri"/>
                <a:ea typeface="Calibri"/>
                <a:cs typeface="Calibri"/>
                <a:sym typeface="Calibri"/>
              </a:rPr>
              <a:t>Open Mind BBVA. (2018). Que es un modelo de negocio y cómo hacerlo efectivo. Recuperado de https://www.bbvaopenmind.com/economia/empresa/que-es-un-modelo-de-negocio-y-como-hacerlo-efectivo/. Fecha de Consulta: 03 de enero de 2021</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chemeClr val="dk1"/>
                </a:solidFill>
                <a:latin typeface="Calibri"/>
                <a:ea typeface="Calibri"/>
                <a:cs typeface="Calibri"/>
                <a:sym typeface="Calibri"/>
              </a:rPr>
              <a:t>¿Qué es un modelo de negocios? (2016). </a:t>
            </a:r>
            <a:r>
              <a:rPr b="0" i="0" lang="es-ES" sz="1400" u="none" cap="none" strike="noStrike">
                <a:solidFill>
                  <a:srgbClr val="222222"/>
                </a:solidFill>
                <a:latin typeface="Calibri"/>
                <a:ea typeface="Calibri"/>
                <a:cs typeface="Calibri"/>
                <a:sym typeface="Calibri"/>
              </a:rPr>
              <a:t>[Video]. Obtenido de https://www.youtube.com/watch?v=kEg8nh9_AvI&amp;ab_channel=GrupoEducare</a:t>
            </a:r>
            <a:endParaRPr/>
          </a:p>
          <a:p>
            <a:pPr indent="0" lvl="0" marL="0" marR="0" rtl="0" algn="l">
              <a:lnSpc>
                <a:spcPct val="100000"/>
              </a:lnSpc>
              <a:spcBef>
                <a:spcPts val="0"/>
              </a:spcBef>
              <a:spcAft>
                <a:spcPts val="0"/>
              </a:spcAft>
              <a:buNone/>
            </a:pPr>
            <a:r>
              <a:t/>
            </a:r>
            <a:endParaRPr b="0" i="0" sz="1400" u="none" cap="none" strike="noStrike">
              <a:solidFill>
                <a:srgbClr val="222222"/>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222222"/>
                </a:solidFill>
                <a:latin typeface="Calibri"/>
                <a:ea typeface="Calibri"/>
                <a:cs typeface="Calibri"/>
                <a:sym typeface="Calibri"/>
              </a:rPr>
              <a:t>¿Qué modelos de negocios hay? Tipos y ejemplos. (2019). [Video]. Obtenido de https://www.youtube.com/watch?v=ygjD9BvoSoM&amp;ab_channel=ONiAdAcademy</a:t>
            </a:r>
            <a:endParaRPr/>
          </a:p>
          <a:p>
            <a:pPr indent="-85725" lvl="0" marL="174625" marR="0" rtl="0" algn="l">
              <a:lnSpc>
                <a:spcPct val="100000"/>
              </a:lnSpc>
              <a:spcBef>
                <a:spcPts val="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624" name="Google Shape;624;p60"/>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pic>
        <p:nvPicPr>
          <p:cNvPr id="625" name="Google Shape;625;p60"/>
          <p:cNvPicPr preferRelativeResize="0"/>
          <p:nvPr/>
        </p:nvPicPr>
        <p:blipFill rotWithShape="1">
          <a:blip r:embed="rId3">
            <a:alphaModFix/>
          </a:blip>
          <a:srcRect b="0" l="0" r="0" t="0"/>
          <a:stretch/>
        </p:blipFill>
        <p:spPr>
          <a:xfrm>
            <a:off x="1008064" y="2237634"/>
            <a:ext cx="103867" cy="106967"/>
          </a:xfrm>
          <a:prstGeom prst="rect">
            <a:avLst/>
          </a:prstGeom>
          <a:noFill/>
          <a:ln>
            <a:noFill/>
          </a:ln>
        </p:spPr>
      </p:pic>
      <p:pic>
        <p:nvPicPr>
          <p:cNvPr id="626" name="Google Shape;626;p60"/>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627" name="Google Shape;627;p60"/>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BIBLIOGRAFÍA</a:t>
            </a:r>
            <a:endParaRPr/>
          </a:p>
        </p:txBody>
      </p:sp>
      <p:pic>
        <p:nvPicPr>
          <p:cNvPr id="628" name="Google Shape;628;p60"/>
          <p:cNvPicPr preferRelativeResize="0"/>
          <p:nvPr/>
        </p:nvPicPr>
        <p:blipFill rotWithShape="1">
          <a:blip r:embed="rId3">
            <a:alphaModFix/>
          </a:blip>
          <a:srcRect b="0" l="0" r="0" t="0"/>
          <a:stretch/>
        </p:blipFill>
        <p:spPr>
          <a:xfrm>
            <a:off x="1008064" y="3109504"/>
            <a:ext cx="103867" cy="106967"/>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61"/>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634" name="Google Shape;634;p61"/>
          <p:cNvPicPr preferRelativeResize="0"/>
          <p:nvPr/>
        </p:nvPicPr>
        <p:blipFill rotWithShape="1">
          <a:blip r:embed="rId3">
            <a:alphaModFix/>
          </a:blip>
          <a:srcRect b="0" l="0" r="0" t="0"/>
          <a:stretch/>
        </p:blipFill>
        <p:spPr>
          <a:xfrm>
            <a:off x="3924199" y="2666298"/>
            <a:ext cx="1295601" cy="38680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5"/>
          <p:cNvSpPr txBox="1"/>
          <p:nvPr/>
        </p:nvSpPr>
        <p:spPr>
          <a:xfrm>
            <a:off x="511341" y="912813"/>
            <a:ext cx="7867115" cy="1646605"/>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1" i="0" lang="es-ES" sz="1600" u="none" cap="none" strike="noStrike">
                <a:solidFill>
                  <a:srgbClr val="262626"/>
                </a:solidFill>
                <a:latin typeface="Calibri"/>
                <a:ea typeface="Calibri"/>
                <a:cs typeface="Calibri"/>
                <a:sym typeface="Calibri"/>
              </a:rPr>
              <a:t>¿CUÁL ES EL CONCEPTO DE MODELOS DE NEGOCIOS?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None/>
            </a:pPr>
            <a:r>
              <a:rPr b="1" i="0" lang="es-ES" sz="2000" u="none" cap="none" strike="noStrike">
                <a:solidFill>
                  <a:srgbClr val="EE4639"/>
                </a:solidFill>
                <a:latin typeface="Arial"/>
                <a:ea typeface="Arial"/>
                <a:cs typeface="Arial"/>
                <a:sym typeface="Arial"/>
              </a:rPr>
              <a:t>+ 01.</a:t>
            </a:r>
            <a:br>
              <a:rPr b="1" i="0" lang="es-ES" sz="1600" u="none" cap="none" strike="noStrike">
                <a:solidFill>
                  <a:srgbClr val="EE4639"/>
                </a:solidFill>
                <a:latin typeface="Calibri"/>
                <a:ea typeface="Calibri"/>
                <a:cs typeface="Calibri"/>
                <a:sym typeface="Calibri"/>
              </a:rPr>
            </a:br>
            <a:r>
              <a:rPr b="1" i="0" lang="es-ES" sz="1600" u="none" cap="none" strike="noStrike">
                <a:solidFill>
                  <a:srgbClr val="EE4639"/>
                </a:solidFill>
                <a:latin typeface="Calibri"/>
                <a:ea typeface="Calibri"/>
                <a:cs typeface="Calibri"/>
                <a:sym typeface="Calibri"/>
              </a:rPr>
              <a:t>MODO DE GENERAR INGRESOS:</a:t>
            </a:r>
            <a:endParaRPr b="1" i="0" sz="1600" u="none" cap="none" strike="noStrike">
              <a:solidFill>
                <a:srgbClr val="EE4639"/>
              </a:solidFill>
              <a:latin typeface="Calibri"/>
              <a:ea typeface="Calibri"/>
              <a:cs typeface="Calibri"/>
              <a:sym typeface="Calibri"/>
            </a:endParaRPr>
          </a:p>
          <a:p>
            <a:pPr indent="0" lvl="0" marL="11725" marR="0" rtl="0" algn="l">
              <a:lnSpc>
                <a:spcPct val="100000"/>
              </a:lnSpc>
              <a:spcBef>
                <a:spcPts val="600"/>
              </a:spcBef>
              <a:spcAft>
                <a:spcPts val="0"/>
              </a:spcAft>
              <a:buClr>
                <a:srgbClr val="000000"/>
              </a:buClr>
              <a:buSzPts val="1500"/>
              <a:buFont typeface="Arial"/>
              <a:buNone/>
            </a:pPr>
            <a:r>
              <a:rPr b="0" i="0" lang="es-ES" sz="1500" u="none" cap="none" strike="noStrike">
                <a:solidFill>
                  <a:schemeClr val="dk1"/>
                </a:solidFill>
                <a:latin typeface="Calibri"/>
                <a:ea typeface="Calibri"/>
                <a:cs typeface="Calibri"/>
                <a:sym typeface="Calibri"/>
              </a:rPr>
              <a:t>Los negocios que venden los mismos productos o servicios no necesariamente tienen el mismo modelo de negocio.</a:t>
            </a:r>
            <a:endParaRPr b="0" i="0" sz="1500" u="none" cap="none" strike="noStrike">
              <a:solidFill>
                <a:schemeClr val="dk1"/>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500"/>
              <a:buFont typeface="Arial"/>
              <a:buNone/>
            </a:pPr>
            <a:r>
              <a:rPr b="0" i="0" lang="es-ES" sz="1500" u="none" cap="none" strike="noStrike">
                <a:solidFill>
                  <a:schemeClr val="dk1"/>
                </a:solidFill>
                <a:latin typeface="Calibri"/>
                <a:ea typeface="Calibri"/>
                <a:cs typeface="Calibri"/>
                <a:sym typeface="Calibri"/>
              </a:rPr>
              <a:t>Por ejemplo, en el caso de los restaurantes:</a:t>
            </a:r>
            <a:endParaRPr b="0" i="0" sz="1500" u="none" cap="none" strike="noStrike">
              <a:solidFill>
                <a:schemeClr val="dk1"/>
              </a:solidFill>
              <a:latin typeface="Arial"/>
              <a:ea typeface="Arial"/>
              <a:cs typeface="Arial"/>
              <a:sym typeface="Arial"/>
            </a:endParaRPr>
          </a:p>
        </p:txBody>
      </p:sp>
      <p:sp>
        <p:nvSpPr>
          <p:cNvPr id="94" name="Google Shape;94;p5"/>
          <p:cNvSpPr txBox="1"/>
          <p:nvPr/>
        </p:nvSpPr>
        <p:spPr>
          <a:xfrm>
            <a:off x="503238" y="2968888"/>
            <a:ext cx="3889375" cy="1723549"/>
          </a:xfrm>
          <a:prstGeom prst="rect">
            <a:avLst/>
          </a:prstGeom>
          <a:noFill/>
          <a:ln>
            <a:noFill/>
          </a:ln>
        </p:spPr>
        <p:txBody>
          <a:bodyPr anchorCtr="0" anchor="t" bIns="0" lIns="0" spcFirstLastPara="1" rIns="0" wrap="square" tIns="0">
            <a:spAutoFit/>
          </a:bodyPr>
          <a:lstStyle/>
          <a:p>
            <a:pPr indent="-171450" lvl="0" marL="182563" marR="0" rtl="0" algn="l">
              <a:lnSpc>
                <a:spcPct val="100000"/>
              </a:lnSpc>
              <a:spcBef>
                <a:spcPts val="0"/>
              </a:spcBef>
              <a:spcAft>
                <a:spcPts val="0"/>
              </a:spcAft>
              <a:buClr>
                <a:srgbClr val="262626"/>
              </a:buClr>
              <a:buSzPts val="1400"/>
              <a:buFont typeface="Arial"/>
              <a:buChar char="•"/>
            </a:pPr>
            <a:r>
              <a:rPr b="0" i="0" lang="es-ES" sz="1400" u="none" cap="none" strike="noStrike">
                <a:solidFill>
                  <a:srgbClr val="262626"/>
                </a:solidFill>
                <a:latin typeface="Calibri"/>
                <a:ea typeface="Calibri"/>
                <a:cs typeface="Calibri"/>
                <a:sym typeface="Calibri"/>
              </a:rPr>
              <a:t>Pardos Chicken genera ingresos a través de la venta de productos a la carta</a:t>
            </a:r>
            <a:endParaRPr b="0" i="0" sz="1400" u="none" cap="none" strike="noStrike">
              <a:solidFill>
                <a:srgbClr val="000000"/>
              </a:solidFill>
              <a:latin typeface="Arial"/>
              <a:ea typeface="Arial"/>
              <a:cs typeface="Arial"/>
              <a:sym typeface="Arial"/>
            </a:endParaRPr>
          </a:p>
          <a:p>
            <a:pPr indent="-171450" lvl="0" marL="182563" marR="0" rtl="0" algn="l">
              <a:lnSpc>
                <a:spcPct val="100000"/>
              </a:lnSpc>
              <a:spcBef>
                <a:spcPts val="0"/>
              </a:spcBef>
              <a:spcAft>
                <a:spcPts val="0"/>
              </a:spcAft>
              <a:buClr>
                <a:srgbClr val="262626"/>
              </a:buClr>
              <a:buSzPts val="1400"/>
              <a:buFont typeface="Arial"/>
              <a:buChar char="•"/>
            </a:pPr>
            <a:r>
              <a:rPr b="0" i="0" lang="es-ES" sz="1400" u="none" cap="none" strike="noStrike">
                <a:solidFill>
                  <a:srgbClr val="262626"/>
                </a:solidFill>
                <a:latin typeface="Calibri"/>
                <a:ea typeface="Calibri"/>
                <a:cs typeface="Calibri"/>
                <a:sym typeface="Calibri"/>
              </a:rPr>
              <a:t>Rodizio genera ingresos a través de buffet, que consiste en servirse a discreción todo tipo de carnes y demás productos por un precio fijo</a:t>
            </a:r>
            <a:endParaRPr b="0" i="0" sz="1400" u="none" cap="none" strike="noStrike">
              <a:solidFill>
                <a:srgbClr val="000000"/>
              </a:solidFill>
              <a:latin typeface="Arial"/>
              <a:ea typeface="Arial"/>
              <a:cs typeface="Arial"/>
              <a:sym typeface="Arial"/>
            </a:endParaRPr>
          </a:p>
          <a:p>
            <a:pPr indent="-171450" lvl="0" marL="182563" marR="0" rtl="0" algn="l">
              <a:lnSpc>
                <a:spcPct val="100000"/>
              </a:lnSpc>
              <a:spcBef>
                <a:spcPts val="0"/>
              </a:spcBef>
              <a:spcAft>
                <a:spcPts val="0"/>
              </a:spcAft>
              <a:buClr>
                <a:srgbClr val="262626"/>
              </a:buClr>
              <a:buSzPts val="1400"/>
              <a:buFont typeface="Arial"/>
              <a:buChar char="•"/>
            </a:pPr>
            <a:r>
              <a:rPr b="0" i="0" lang="es-ES" sz="1400" u="none" cap="none" strike="noStrike">
                <a:solidFill>
                  <a:srgbClr val="262626"/>
                </a:solidFill>
                <a:latin typeface="Calibri"/>
                <a:ea typeface="Calibri"/>
                <a:cs typeface="Calibri"/>
                <a:sym typeface="Calibri"/>
              </a:rPr>
              <a:t>KFC genera ingresos a través de franquicias</a:t>
            </a:r>
            <a:endParaRPr b="0" i="0" sz="1400" u="none" cap="none" strike="noStrike">
              <a:solidFill>
                <a:srgbClr val="000000"/>
              </a:solidFill>
              <a:latin typeface="Arial"/>
              <a:ea typeface="Arial"/>
              <a:cs typeface="Arial"/>
              <a:sym typeface="Arial"/>
            </a:endParaRPr>
          </a:p>
          <a:p>
            <a:pPr indent="-171450" lvl="0" marL="182563" marR="0" rtl="0" algn="l">
              <a:lnSpc>
                <a:spcPct val="100000"/>
              </a:lnSpc>
              <a:spcBef>
                <a:spcPts val="0"/>
              </a:spcBef>
              <a:spcAft>
                <a:spcPts val="0"/>
              </a:spcAft>
              <a:buClr>
                <a:srgbClr val="262626"/>
              </a:buClr>
              <a:buSzPts val="1400"/>
              <a:buFont typeface="Arial"/>
              <a:buChar char="•"/>
            </a:pPr>
            <a:r>
              <a:rPr b="0" i="0" lang="es-ES" sz="1400" u="none" cap="none" strike="noStrike">
                <a:solidFill>
                  <a:srgbClr val="262626"/>
                </a:solidFill>
                <a:latin typeface="Calibri"/>
                <a:ea typeface="Calibri"/>
                <a:cs typeface="Calibri"/>
                <a:sym typeface="Calibri"/>
              </a:rPr>
              <a:t>Restaurante Central genera ingresos a través de un menú de degustación</a:t>
            </a:r>
            <a:endParaRPr/>
          </a:p>
        </p:txBody>
      </p:sp>
      <p:sp>
        <p:nvSpPr>
          <p:cNvPr id="95" name="Google Shape;95;p5"/>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CONCEPTO DE MODELOS DE NEGOCIOS</a:t>
            </a:r>
            <a:endParaRPr b="0" i="0" sz="1000" u="none" cap="none" strike="noStrike">
              <a:solidFill>
                <a:srgbClr val="A5A5A5"/>
              </a:solidFill>
              <a:latin typeface="Calibri"/>
              <a:ea typeface="Calibri"/>
              <a:cs typeface="Calibri"/>
              <a:sym typeface="Calibri"/>
            </a:endParaRPr>
          </a:p>
        </p:txBody>
      </p:sp>
      <p:pic>
        <p:nvPicPr>
          <p:cNvPr id="96" name="Google Shape;96;p5"/>
          <p:cNvPicPr preferRelativeResize="0"/>
          <p:nvPr/>
        </p:nvPicPr>
        <p:blipFill rotWithShape="1">
          <a:blip r:embed="rId3">
            <a:alphaModFix/>
          </a:blip>
          <a:srcRect b="0" l="0" r="0" t="0"/>
          <a:stretch/>
        </p:blipFill>
        <p:spPr>
          <a:xfrm>
            <a:off x="4751387" y="2857500"/>
            <a:ext cx="3933711" cy="221271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6"/>
          <p:cNvSpPr txBox="1"/>
          <p:nvPr/>
        </p:nvSpPr>
        <p:spPr>
          <a:xfrm>
            <a:off x="511341" y="3103133"/>
            <a:ext cx="4681761" cy="1938992"/>
          </a:xfrm>
          <a:prstGeom prst="rect">
            <a:avLst/>
          </a:prstGeom>
          <a:noFill/>
          <a:ln>
            <a:noFill/>
          </a:ln>
        </p:spPr>
        <p:txBody>
          <a:bodyPr anchorCtr="0" anchor="t" bIns="0" lIns="0" spcFirstLastPara="1" rIns="0" wrap="square" tIns="0">
            <a:spAutoFit/>
          </a:bodyPr>
          <a:lstStyle/>
          <a:p>
            <a:pPr indent="-171450" lvl="0" marL="182563"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El modelo de negocio puede y deberá cambiar muchas veces debido al entorno.</a:t>
            </a:r>
            <a:endParaRPr b="0" i="0" sz="1400" u="none" cap="none" strike="noStrike">
              <a:solidFill>
                <a:schemeClr val="dk1"/>
              </a:solidFill>
              <a:latin typeface="Calibri"/>
              <a:ea typeface="Calibri"/>
              <a:cs typeface="Calibri"/>
              <a:sym typeface="Calibri"/>
            </a:endParaRPr>
          </a:p>
          <a:p>
            <a:pPr indent="-171450" lvl="0" marL="182563"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Por ejemplo, El Comercio cambió su principal modelo de negocio de venta de periódicos a suscripciones.</a:t>
            </a:r>
            <a:endParaRPr b="0" i="0" sz="1400" u="none" cap="none" strike="noStrike">
              <a:solidFill>
                <a:schemeClr val="dk1"/>
              </a:solidFill>
              <a:latin typeface="Arial"/>
              <a:ea typeface="Arial"/>
              <a:cs typeface="Arial"/>
              <a:sym typeface="Arial"/>
            </a:endParaRPr>
          </a:p>
          <a:p>
            <a:pPr indent="-171450" lvl="0" marL="182563"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Si no lo hacen, porque no quieren o no pueden, se irán extinguiendo en el mercado.</a:t>
            </a:r>
            <a:endParaRPr b="0" i="0" sz="1400" u="none" cap="none" strike="noStrike">
              <a:solidFill>
                <a:schemeClr val="dk1"/>
              </a:solidFill>
              <a:latin typeface="Calibri"/>
              <a:ea typeface="Calibri"/>
              <a:cs typeface="Calibri"/>
              <a:sym typeface="Calibri"/>
            </a:endParaRPr>
          </a:p>
          <a:p>
            <a:pPr indent="-171450" lvl="0" marL="182563"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Por ejemplo, Blockbuster se mantuvo en su posición de alquiler de vídeos, hasta que llegó Netflix con servicios de streaming y lo derribó.</a:t>
            </a:r>
            <a:endParaRPr b="0" i="0" sz="1400" u="none" cap="none" strike="noStrike">
              <a:solidFill>
                <a:schemeClr val="dk1"/>
              </a:solidFill>
              <a:latin typeface="Arial"/>
              <a:ea typeface="Arial"/>
              <a:cs typeface="Arial"/>
              <a:sym typeface="Arial"/>
            </a:endParaRPr>
          </a:p>
        </p:txBody>
      </p:sp>
      <p:pic>
        <p:nvPicPr>
          <p:cNvPr id="103" name="Google Shape;103;p6"/>
          <p:cNvPicPr preferRelativeResize="0"/>
          <p:nvPr/>
        </p:nvPicPr>
        <p:blipFill rotWithShape="1">
          <a:blip r:embed="rId3">
            <a:alphaModFix/>
          </a:blip>
          <a:srcRect b="0" l="0" r="0" t="0"/>
          <a:stretch/>
        </p:blipFill>
        <p:spPr>
          <a:xfrm>
            <a:off x="5934972" y="3943181"/>
            <a:ext cx="1835396" cy="1098944"/>
          </a:xfrm>
          <a:prstGeom prst="rect">
            <a:avLst/>
          </a:prstGeom>
          <a:noFill/>
          <a:ln>
            <a:noFill/>
          </a:ln>
        </p:spPr>
      </p:pic>
      <p:sp>
        <p:nvSpPr>
          <p:cNvPr id="104" name="Google Shape;104;p6"/>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CONCEPTO DE MODELOS DE NEGOCIOS</a:t>
            </a:r>
            <a:endParaRPr b="0" i="0" sz="1000" u="none" cap="none" strike="noStrike">
              <a:solidFill>
                <a:srgbClr val="A5A5A5"/>
              </a:solidFill>
              <a:latin typeface="Calibri"/>
              <a:ea typeface="Calibri"/>
              <a:cs typeface="Calibri"/>
              <a:sym typeface="Calibri"/>
            </a:endParaRPr>
          </a:p>
        </p:txBody>
      </p:sp>
      <p:sp>
        <p:nvSpPr>
          <p:cNvPr id="105" name="Google Shape;105;p6"/>
          <p:cNvSpPr txBox="1"/>
          <p:nvPr/>
        </p:nvSpPr>
        <p:spPr>
          <a:xfrm>
            <a:off x="511341" y="912813"/>
            <a:ext cx="7867115" cy="1908215"/>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2000"/>
              <a:buFont typeface="Arial"/>
              <a:buNone/>
            </a:pPr>
            <a:r>
              <a:rPr b="1" i="0" lang="es-ES" sz="2000" u="none" cap="none" strike="noStrike">
                <a:solidFill>
                  <a:srgbClr val="EE4639"/>
                </a:solidFill>
                <a:latin typeface="Arial"/>
                <a:ea typeface="Arial"/>
                <a:cs typeface="Arial"/>
                <a:sym typeface="Arial"/>
              </a:rPr>
              <a:t>+ 02.</a:t>
            </a:r>
            <a:br>
              <a:rPr b="1" i="0" lang="es-ES" sz="1600" u="none" cap="none" strike="noStrike">
                <a:solidFill>
                  <a:srgbClr val="EE4639"/>
                </a:solidFill>
                <a:latin typeface="Calibri"/>
                <a:ea typeface="Calibri"/>
                <a:cs typeface="Calibri"/>
                <a:sym typeface="Calibri"/>
              </a:rPr>
            </a:br>
            <a:r>
              <a:rPr b="1" i="0" lang="es-ES" sz="1600" u="none" cap="none" strike="noStrike">
                <a:solidFill>
                  <a:srgbClr val="EE4639"/>
                </a:solidFill>
                <a:latin typeface="Calibri"/>
                <a:ea typeface="Calibri"/>
                <a:cs typeface="Calibri"/>
                <a:sym typeface="Calibri"/>
              </a:rPr>
              <a:t>ORIENTADO A LOS CLIENTES:</a:t>
            </a:r>
            <a:endParaRPr b="1" i="0" sz="1600" u="none" cap="none" strike="noStrike">
              <a:solidFill>
                <a:srgbClr val="EE4639"/>
              </a:solidFill>
              <a:latin typeface="Calibri"/>
              <a:ea typeface="Calibri"/>
              <a:cs typeface="Calibri"/>
              <a:sym typeface="Calibri"/>
            </a:endParaRPr>
          </a:p>
          <a:p>
            <a:pPr indent="0" lvl="0" marL="11725" marR="0" rtl="0" algn="l">
              <a:lnSpc>
                <a:spcPct val="100000"/>
              </a:lnSpc>
              <a:spcBef>
                <a:spcPts val="60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¿Cómo son las personas a las que se van a dirigir y cuáles son sus principales necesidades o problemas?</a:t>
            </a:r>
            <a:endParaRPr/>
          </a:p>
          <a:p>
            <a:pPr indent="0" lvl="0" marL="11725" marR="0" rtl="0" algn="l">
              <a:lnSpc>
                <a:spcPct val="100000"/>
              </a:lnSpc>
              <a:spcBef>
                <a:spcPts val="0"/>
              </a:spcBef>
              <a:spcAft>
                <a:spcPts val="0"/>
              </a:spcAft>
              <a:buClr>
                <a:srgbClr val="000000"/>
              </a:buClr>
              <a:buSzPts val="1400"/>
              <a:buFont typeface="Arial"/>
              <a:buNone/>
            </a:pPr>
            <a:r>
              <a:t/>
            </a:r>
            <a:endParaRPr b="0" i="0" sz="1400" u="none" cap="none" strike="noStrike">
              <a:solidFill>
                <a:srgbClr val="262626"/>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2000"/>
              <a:buFont typeface="Arial"/>
              <a:buNone/>
            </a:pPr>
            <a:r>
              <a:rPr b="1" i="0" lang="es-ES" sz="2000" u="none" cap="none" strike="noStrike">
                <a:solidFill>
                  <a:srgbClr val="EE4639"/>
                </a:solidFill>
                <a:latin typeface="Arial"/>
                <a:ea typeface="Arial"/>
                <a:cs typeface="Arial"/>
                <a:sym typeface="Arial"/>
              </a:rPr>
              <a:t>+ 03.</a:t>
            </a:r>
            <a:br>
              <a:rPr b="1" i="0" lang="es-ES" sz="1800" u="none" cap="none" strike="noStrike">
                <a:solidFill>
                  <a:srgbClr val="EE4639"/>
                </a:solidFill>
                <a:latin typeface="Calibri"/>
                <a:ea typeface="Calibri"/>
                <a:cs typeface="Calibri"/>
                <a:sym typeface="Calibri"/>
              </a:rPr>
            </a:br>
            <a:r>
              <a:rPr b="1" i="0" lang="es-ES" sz="1600" u="none" cap="none" strike="noStrike">
                <a:solidFill>
                  <a:srgbClr val="EE4639"/>
                </a:solidFill>
                <a:latin typeface="Calibri"/>
                <a:ea typeface="Calibri"/>
                <a:cs typeface="Calibri"/>
                <a:sym typeface="Calibri"/>
              </a:rPr>
              <a:t>GENERADORES DE PROPUESTAS DE VALOR:</a:t>
            </a:r>
            <a:endParaRPr b="1" i="0" sz="1600" u="none" cap="none" strike="noStrike">
              <a:solidFill>
                <a:srgbClr val="EE4639"/>
              </a:solidFill>
              <a:latin typeface="Calibri"/>
              <a:ea typeface="Calibri"/>
              <a:cs typeface="Calibri"/>
              <a:sym typeface="Calibri"/>
            </a:endParaRPr>
          </a:p>
          <a:p>
            <a:pPr indent="0" lvl="0" marL="11725" marR="0" rtl="0" algn="l">
              <a:lnSpc>
                <a:spcPct val="100000"/>
              </a:lnSpc>
              <a:spcBef>
                <a:spcPts val="600"/>
              </a:spcBef>
              <a:spcAft>
                <a:spcPts val="0"/>
              </a:spcAft>
              <a:buClr>
                <a:srgbClr val="000000"/>
              </a:buClr>
              <a:buSzPts val="1400"/>
              <a:buFont typeface="Arial"/>
              <a:buNone/>
            </a:pPr>
            <a:r>
              <a:rPr b="0" i="0" lang="es-ES" sz="1400" u="none" cap="none" strike="noStrike">
                <a:solidFill>
                  <a:srgbClr val="262626"/>
                </a:solidFill>
                <a:latin typeface="Calibri"/>
                <a:ea typeface="Calibri"/>
                <a:cs typeface="Calibri"/>
                <a:sym typeface="Calibri"/>
              </a:rPr>
              <a:t>¿Cuáles son las soluciones que ofrece para resolver esos problemas de manera innovadora?</a:t>
            </a:r>
            <a:endParaRPr b="0" i="0" sz="1400" u="none" cap="none" strike="noStrike">
              <a:solidFill>
                <a:srgbClr val="000000"/>
              </a:solidFill>
              <a:latin typeface="Arial"/>
              <a:ea typeface="Arial"/>
              <a:cs typeface="Arial"/>
              <a:sym typeface="Arial"/>
            </a:endParaRPr>
          </a:p>
        </p:txBody>
      </p:sp>
      <p:pic>
        <p:nvPicPr>
          <p:cNvPr id="106" name="Google Shape;106;p6"/>
          <p:cNvPicPr preferRelativeResize="0"/>
          <p:nvPr/>
        </p:nvPicPr>
        <p:blipFill rotWithShape="1">
          <a:blip r:embed="rId4">
            <a:alphaModFix/>
          </a:blip>
          <a:srcRect b="0" l="0" r="0" t="0"/>
          <a:stretch/>
        </p:blipFill>
        <p:spPr>
          <a:xfrm>
            <a:off x="5823204" y="2999616"/>
            <a:ext cx="1782847" cy="75771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7"/>
          <p:cNvPicPr preferRelativeResize="0"/>
          <p:nvPr/>
        </p:nvPicPr>
        <p:blipFill rotWithShape="1">
          <a:blip r:embed="rId3">
            <a:alphaModFix/>
          </a:blip>
          <a:srcRect b="0" l="0" r="0" t="0"/>
          <a:stretch/>
        </p:blipFill>
        <p:spPr>
          <a:xfrm>
            <a:off x="766317" y="866714"/>
            <a:ext cx="7611366" cy="3822174"/>
          </a:xfrm>
          <a:prstGeom prst="rect">
            <a:avLst/>
          </a:prstGeom>
          <a:noFill/>
          <a:ln>
            <a:noFill/>
          </a:ln>
        </p:spPr>
      </p:pic>
      <p:sp>
        <p:nvSpPr>
          <p:cNvPr id="113" name="Google Shape;113;p7"/>
          <p:cNvSpPr txBox="1"/>
          <p:nvPr/>
        </p:nvSpPr>
        <p:spPr>
          <a:xfrm>
            <a:off x="1499337" y="4371232"/>
            <a:ext cx="6001491" cy="67710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000000"/>
                </a:solidFill>
                <a:latin typeface="Calibri"/>
                <a:ea typeface="Calibri"/>
                <a:cs typeface="Calibri"/>
                <a:sym typeface="Calibri"/>
              </a:rPr>
              <a:t>“EL ASCENSO Y LA CAÍDA DE BLOCKBUSTER”</a:t>
            </a:r>
            <a:endParaRPr b="1"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000000"/>
                </a:solidFill>
                <a:latin typeface="Calibri"/>
                <a:ea typeface="Calibri"/>
                <a:cs typeface="Calibri"/>
                <a:sym typeface="Calibri"/>
              </a:rPr>
              <a:t>THE RISE AND FALL OF BLOCKBUSTER </a:t>
            </a:r>
            <a:endParaRPr/>
          </a:p>
          <a:p>
            <a:pPr indent="44450" lvl="0" marL="177800" marR="0" rtl="0" algn="l">
              <a:lnSpc>
                <a:spcPct val="100000"/>
              </a:lnSpc>
              <a:spcBef>
                <a:spcPts val="600"/>
              </a:spcBef>
              <a:spcAft>
                <a:spcPts val="0"/>
              </a:spcAft>
              <a:buClr>
                <a:srgbClr val="000000"/>
              </a:buClr>
              <a:buSzPts val="1100"/>
              <a:buFont typeface="Arial"/>
              <a:buNone/>
            </a:pPr>
            <a:r>
              <a:rPr b="0" i="0" lang="es-ES" sz="1100" u="none" cap="none" strike="noStrike">
                <a:solidFill>
                  <a:srgbClr val="7F7F7F"/>
                </a:solidFill>
                <a:latin typeface="Calibri"/>
                <a:ea typeface="Calibri"/>
                <a:cs typeface="Calibri"/>
                <a:sym typeface="Calibri"/>
              </a:rPr>
              <a:t>https://www.youtube.com/watch?v=rTVkUHrprk8</a:t>
            </a:r>
            <a:endParaRPr/>
          </a:p>
        </p:txBody>
      </p:sp>
      <p:sp>
        <p:nvSpPr>
          <p:cNvPr id="114" name="Google Shape;114;p7"/>
          <p:cNvSpPr/>
          <p:nvPr/>
        </p:nvSpPr>
        <p:spPr>
          <a:xfrm>
            <a:off x="683568" y="481236"/>
            <a:ext cx="544831" cy="193899"/>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i="0" lang="es-ES" sz="1400" u="none" cap="none" strike="noStrike">
                <a:solidFill>
                  <a:srgbClr val="00B1C3"/>
                </a:solidFill>
                <a:latin typeface="Calibri"/>
                <a:ea typeface="Calibri"/>
                <a:cs typeface="Calibri"/>
                <a:sym typeface="Calibri"/>
              </a:rPr>
              <a:t>VIDEO</a:t>
            </a:r>
            <a:endParaRPr b="1" i="0" sz="1600" u="none" cap="none" strike="noStrike">
              <a:solidFill>
                <a:srgbClr val="00B1C3"/>
              </a:solidFill>
              <a:latin typeface="Calibri"/>
              <a:ea typeface="Calibri"/>
              <a:cs typeface="Calibri"/>
              <a:sym typeface="Calibri"/>
            </a:endParaRPr>
          </a:p>
        </p:txBody>
      </p:sp>
      <p:grpSp>
        <p:nvGrpSpPr>
          <p:cNvPr id="115" name="Google Shape;115;p7"/>
          <p:cNvGrpSpPr/>
          <p:nvPr/>
        </p:nvGrpSpPr>
        <p:grpSpPr>
          <a:xfrm>
            <a:off x="514858" y="499074"/>
            <a:ext cx="131794" cy="132296"/>
            <a:chOff x="511902" y="912279"/>
            <a:chExt cx="281320" cy="282391"/>
          </a:xfrm>
        </p:grpSpPr>
        <p:sp>
          <p:nvSpPr>
            <p:cNvPr id="116" name="Google Shape;116;p7"/>
            <p:cNvSpPr/>
            <p:nvPr/>
          </p:nvSpPr>
          <p:spPr>
            <a:xfrm rot="5400000">
              <a:off x="511366" y="912814"/>
              <a:ext cx="282391" cy="281320"/>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117" name="Google Shape;117;p7"/>
            <p:cNvPicPr preferRelativeResize="0"/>
            <p:nvPr/>
          </p:nvPicPr>
          <p:blipFill rotWithShape="1">
            <a:blip r:embed="rId4">
              <a:alphaModFix/>
            </a:blip>
            <a:srcRect b="0" l="0" r="0" t="0"/>
            <a:stretch/>
          </p:blipFill>
          <p:spPr>
            <a:xfrm rot="5400000">
              <a:off x="578093" y="979007"/>
              <a:ext cx="148937" cy="148937"/>
            </a:xfrm>
            <a:prstGeom prst="rect">
              <a:avLst/>
            </a:prstGeom>
            <a:noFill/>
            <a:ln>
              <a:noFill/>
            </a:ln>
          </p:spPr>
        </p:pic>
      </p:grpSp>
      <p:pic>
        <p:nvPicPr>
          <p:cNvPr id="118" name="Google Shape;118;p7"/>
          <p:cNvPicPr preferRelativeResize="0"/>
          <p:nvPr/>
        </p:nvPicPr>
        <p:blipFill rotWithShape="1">
          <a:blip r:embed="rId5">
            <a:alphaModFix/>
          </a:blip>
          <a:srcRect b="0" l="0" r="0" t="0"/>
          <a:stretch/>
        </p:blipFill>
        <p:spPr>
          <a:xfrm>
            <a:off x="1504950" y="4848286"/>
            <a:ext cx="185286" cy="177874"/>
          </a:xfrm>
          <a:prstGeom prst="rect">
            <a:avLst/>
          </a:prstGeom>
          <a:noFill/>
          <a:ln>
            <a:noFill/>
          </a:ln>
        </p:spPr>
      </p:pic>
      <p:pic>
        <p:nvPicPr>
          <p:cNvPr id="119" name="Google Shape;119;p7"/>
          <p:cNvPicPr preferRelativeResize="0"/>
          <p:nvPr/>
        </p:nvPicPr>
        <p:blipFill rotWithShape="1">
          <a:blip r:embed="rId6">
            <a:alphaModFix/>
          </a:blip>
          <a:srcRect b="1963" l="0" r="0" t="13259"/>
          <a:stretch/>
        </p:blipFill>
        <p:spPr>
          <a:xfrm>
            <a:off x="1644203" y="1142624"/>
            <a:ext cx="5856625" cy="2783333"/>
          </a:xfrm>
          <a:prstGeom prst="roundRect">
            <a:avLst>
              <a:gd fmla="val 16667" name="adj"/>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8"/>
          <p:cNvSpPr txBox="1"/>
          <p:nvPr/>
        </p:nvSpPr>
        <p:spPr>
          <a:xfrm>
            <a:off x="504003" y="912813"/>
            <a:ext cx="3888610" cy="3985706"/>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1" i="0" lang="es-ES" sz="1600" u="none" cap="none" strike="noStrike">
                <a:solidFill>
                  <a:schemeClr val="dk1"/>
                </a:solidFill>
                <a:latin typeface="Calibri"/>
                <a:ea typeface="Calibri"/>
                <a:cs typeface="Calibri"/>
                <a:sym typeface="Calibri"/>
              </a:rPr>
              <a:t>LOS MODELOS DE NEGOCIOS:</a:t>
            </a:r>
            <a:endParaRPr b="0" i="0" sz="1600" u="none" cap="none" strike="noStrike">
              <a:solidFill>
                <a:schemeClr val="dk1"/>
              </a:solidFill>
              <a:latin typeface="Calibri"/>
              <a:ea typeface="Calibri"/>
              <a:cs typeface="Calibri"/>
              <a:sym typeface="Calibri"/>
            </a:endParaRPr>
          </a:p>
          <a:p>
            <a:pPr indent="-171450" lvl="0" marL="182563" marR="0" rtl="0" algn="l">
              <a:lnSpc>
                <a:spcPct val="100000"/>
              </a:lnSpc>
              <a:spcBef>
                <a:spcPts val="600"/>
              </a:spcBef>
              <a:spcAft>
                <a:spcPts val="0"/>
              </a:spcAft>
              <a:buClr>
                <a:srgbClr val="262626"/>
              </a:buClr>
              <a:buSzPts val="1400"/>
              <a:buFont typeface="Arial"/>
              <a:buChar char="•"/>
            </a:pPr>
            <a:r>
              <a:rPr b="0" i="0" lang="es-ES" sz="1400" u="none" cap="none" strike="noStrike">
                <a:solidFill>
                  <a:schemeClr val="dk1"/>
                </a:solidFill>
                <a:latin typeface="Calibri"/>
                <a:ea typeface="Calibri"/>
                <a:cs typeface="Calibri"/>
                <a:sym typeface="Calibri"/>
              </a:rPr>
              <a:t>Han cambiado sustancialmente en las últimas décadas, porque ahora las empresas tienen que buscar a los clientes</a:t>
            </a:r>
            <a:endParaRPr b="0" i="0" sz="1400" u="none" cap="none" strike="noStrike">
              <a:solidFill>
                <a:schemeClr val="dk1"/>
              </a:solidFill>
              <a:latin typeface="Arial"/>
              <a:ea typeface="Arial"/>
              <a:cs typeface="Arial"/>
              <a:sym typeface="Arial"/>
            </a:endParaRPr>
          </a:p>
          <a:p>
            <a:pPr indent="-171450" lvl="0" marL="182563" marR="0" rtl="0" algn="l">
              <a:lnSpc>
                <a:spcPct val="100000"/>
              </a:lnSpc>
              <a:spcBef>
                <a:spcPts val="0"/>
              </a:spcBef>
              <a:spcAft>
                <a:spcPts val="0"/>
              </a:spcAft>
              <a:buClr>
                <a:srgbClr val="262626"/>
              </a:buClr>
              <a:buSzPts val="1400"/>
              <a:buFont typeface="Arial"/>
              <a:buChar char="•"/>
            </a:pPr>
            <a:r>
              <a:rPr b="0" i="0" lang="es-ES" sz="1400" u="none" cap="none" strike="noStrike">
                <a:solidFill>
                  <a:schemeClr val="dk1"/>
                </a:solidFill>
                <a:latin typeface="Calibri"/>
                <a:ea typeface="Calibri"/>
                <a:cs typeface="Calibri"/>
                <a:sym typeface="Calibri"/>
              </a:rPr>
              <a:t>Generan la aceleración de la globalización y la hiper conectividad, para acceder a información, comunicación instantánea, flujos de capital, innovación y tecnología.</a:t>
            </a:r>
            <a:endParaRPr b="0" i="0" sz="1400" u="none" cap="none" strike="noStrike">
              <a:solidFill>
                <a:schemeClr val="dk1"/>
              </a:solidFill>
              <a:latin typeface="Arial"/>
              <a:ea typeface="Arial"/>
              <a:cs typeface="Arial"/>
              <a:sym typeface="Arial"/>
            </a:endParaRPr>
          </a:p>
          <a:p>
            <a:pPr indent="-171450" lvl="0" marL="182563" marR="0" rtl="0" algn="l">
              <a:lnSpc>
                <a:spcPct val="100000"/>
              </a:lnSpc>
              <a:spcBef>
                <a:spcPts val="0"/>
              </a:spcBef>
              <a:spcAft>
                <a:spcPts val="0"/>
              </a:spcAft>
              <a:buClr>
                <a:srgbClr val="262626"/>
              </a:buClr>
              <a:buSzPts val="1400"/>
              <a:buFont typeface="Arial"/>
              <a:buChar char="•"/>
            </a:pPr>
            <a:r>
              <a:rPr b="0" i="0" lang="es-ES" sz="1400" u="none" cap="none" strike="noStrike">
                <a:solidFill>
                  <a:schemeClr val="dk1"/>
                </a:solidFill>
                <a:latin typeface="Calibri"/>
                <a:ea typeface="Calibri"/>
                <a:cs typeface="Calibri"/>
                <a:sym typeface="Calibri"/>
              </a:rPr>
              <a:t>Se ven influenciados por la aparición de nuevas tecnologías, tales como digitalización, inteligencia artificial, robótica, realidad virtual, realidad aumentada, IoT.</a:t>
            </a:r>
            <a:endParaRPr b="0" i="0" sz="1400" u="none" cap="none" strike="noStrike">
              <a:solidFill>
                <a:schemeClr val="dk1"/>
              </a:solidFill>
              <a:latin typeface="Arial"/>
              <a:ea typeface="Arial"/>
              <a:cs typeface="Arial"/>
              <a:sym typeface="Arial"/>
            </a:endParaRPr>
          </a:p>
          <a:p>
            <a:pPr indent="-171450" lvl="0" marL="182563" marR="0" rtl="0" algn="l">
              <a:lnSpc>
                <a:spcPct val="100000"/>
              </a:lnSpc>
              <a:spcBef>
                <a:spcPts val="0"/>
              </a:spcBef>
              <a:spcAft>
                <a:spcPts val="0"/>
              </a:spcAft>
              <a:buClr>
                <a:srgbClr val="262626"/>
              </a:buClr>
              <a:buSzPts val="1400"/>
              <a:buFont typeface="Arial"/>
              <a:buChar char="•"/>
            </a:pPr>
            <a:r>
              <a:rPr b="0" i="0" lang="es-ES" sz="1400" u="none" cap="none" strike="noStrike">
                <a:solidFill>
                  <a:schemeClr val="dk1"/>
                </a:solidFill>
                <a:latin typeface="Calibri"/>
                <a:ea typeface="Calibri"/>
                <a:cs typeface="Calibri"/>
                <a:sym typeface="Calibri"/>
              </a:rPr>
              <a:t>Están centrados en las necesidades únicas de cada cliente, mejorando su experiencia, para evitar que se vayan a la competencia.</a:t>
            </a:r>
            <a:endParaRPr b="0" i="0" sz="1400" u="none" cap="none" strike="noStrike">
              <a:solidFill>
                <a:schemeClr val="dk1"/>
              </a:solidFill>
              <a:latin typeface="Arial"/>
              <a:ea typeface="Arial"/>
              <a:cs typeface="Arial"/>
              <a:sym typeface="Arial"/>
            </a:endParaRPr>
          </a:p>
          <a:p>
            <a:pPr indent="-171450" lvl="0" marL="182563" marR="0" rtl="0" algn="l">
              <a:lnSpc>
                <a:spcPct val="100000"/>
              </a:lnSpc>
              <a:spcBef>
                <a:spcPts val="0"/>
              </a:spcBef>
              <a:spcAft>
                <a:spcPts val="0"/>
              </a:spcAft>
              <a:buClr>
                <a:srgbClr val="262626"/>
              </a:buClr>
              <a:buSzPts val="1400"/>
              <a:buFont typeface="Arial"/>
              <a:buChar char="•"/>
            </a:pPr>
            <a:r>
              <a:rPr b="0" i="0" lang="es-ES" sz="1400" u="none" cap="none" strike="noStrike">
                <a:solidFill>
                  <a:schemeClr val="dk1"/>
                </a:solidFill>
                <a:latin typeface="Calibri"/>
                <a:ea typeface="Calibri"/>
                <a:cs typeface="Calibri"/>
                <a:sym typeface="Calibri"/>
              </a:rPr>
              <a:t>Deben contemplar absolutamente toda la cadena de valor, para conocer los procesos internos </a:t>
            </a:r>
            <a:br>
              <a:rPr b="0" i="0" lang="es-ES" sz="1400" u="none" cap="none" strike="noStrike">
                <a:solidFill>
                  <a:schemeClr val="dk1"/>
                </a:solidFill>
                <a:latin typeface="Calibri"/>
                <a:ea typeface="Calibri"/>
                <a:cs typeface="Calibri"/>
                <a:sym typeface="Calibri"/>
              </a:rPr>
            </a:br>
            <a:r>
              <a:rPr b="0" i="0" lang="es-ES" sz="1400" u="none" cap="none" strike="noStrike">
                <a:solidFill>
                  <a:schemeClr val="dk1"/>
                </a:solidFill>
                <a:latin typeface="Calibri"/>
                <a:ea typeface="Calibri"/>
                <a:cs typeface="Calibri"/>
                <a:sym typeface="Calibri"/>
              </a:rPr>
              <a:t>del negocio.</a:t>
            </a:r>
            <a:endParaRPr b="0" i="0" sz="1400" u="none" cap="none" strike="noStrike">
              <a:solidFill>
                <a:schemeClr val="dk1"/>
              </a:solidFill>
              <a:latin typeface="Arial"/>
              <a:ea typeface="Arial"/>
              <a:cs typeface="Arial"/>
              <a:sym typeface="Arial"/>
            </a:endParaRPr>
          </a:p>
        </p:txBody>
      </p:sp>
      <p:sp>
        <p:nvSpPr>
          <p:cNvPr id="126" name="Google Shape;126;p8"/>
          <p:cNvSpPr/>
          <p:nvPr/>
        </p:nvSpPr>
        <p:spPr>
          <a:xfrm>
            <a:off x="503237" y="376232"/>
            <a:ext cx="424815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CONCEPTO DE MODELOS DE NEGOCIOS</a:t>
            </a:r>
            <a:endParaRPr b="0" i="0" sz="1000" u="none" cap="none" strike="noStrike">
              <a:solidFill>
                <a:srgbClr val="A5A5A5"/>
              </a:solidFill>
              <a:latin typeface="Calibri"/>
              <a:ea typeface="Calibri"/>
              <a:cs typeface="Calibri"/>
              <a:sym typeface="Calibri"/>
            </a:endParaRPr>
          </a:p>
        </p:txBody>
      </p:sp>
      <p:pic>
        <p:nvPicPr>
          <p:cNvPr id="127" name="Google Shape;127;p8"/>
          <p:cNvPicPr preferRelativeResize="0"/>
          <p:nvPr/>
        </p:nvPicPr>
        <p:blipFill rotWithShape="1">
          <a:blip r:embed="rId3">
            <a:alphaModFix/>
          </a:blip>
          <a:srcRect b="0" l="0" r="0" t="0"/>
          <a:stretch/>
        </p:blipFill>
        <p:spPr>
          <a:xfrm>
            <a:off x="4751388" y="912813"/>
            <a:ext cx="4392612" cy="434579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